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Default Extension="emf" ContentType="image/x-emf"/>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s/slide18.xml" ContentType="application/vnd.openxmlformats-officedocument.presentationml.slide+xml"/>
  <Override PartName="/ppt/embeddings/oleObject1.bin" ContentType="application/vnd.openxmlformats-officedocument.oleObject"/>
  <Override PartName="/ppt/commentAuthors.xml" ContentType="application/vnd.openxmlformats-officedocument.presentationml.commentAuthors+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slides/slide17.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notesMasterIdLst>
    <p:notesMasterId r:id="rId21"/>
  </p:notesMasterIdLst>
  <p:sldIdLst>
    <p:sldId id="256" r:id="rId2"/>
    <p:sldId id="285" r:id="rId3"/>
    <p:sldId id="286" r:id="rId4"/>
    <p:sldId id="287" r:id="rId5"/>
    <p:sldId id="289" r:id="rId6"/>
    <p:sldId id="264" r:id="rId7"/>
    <p:sldId id="263" r:id="rId8"/>
    <p:sldId id="278" r:id="rId9"/>
    <p:sldId id="259" r:id="rId10"/>
    <p:sldId id="282" r:id="rId11"/>
    <p:sldId id="280" r:id="rId12"/>
    <p:sldId id="283" r:id="rId13"/>
    <p:sldId id="258" r:id="rId14"/>
    <p:sldId id="276" r:id="rId15"/>
    <p:sldId id="273" r:id="rId16"/>
    <p:sldId id="279" r:id="rId17"/>
    <p:sldId id="284" r:id="rId18"/>
    <p:sldId id="266" r:id="rId19"/>
    <p:sldId id="270" r:id="rId20"/>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p="http://schemas.openxmlformats.org/presentationml/2006/main" xmlns:r="http://schemas.openxmlformats.org/officeDocument/2006/relationships" xmlns:a="http://schemas.openxmlformats.org/drawingml/2006/main" xmlns="">
        <p14:section name="Default Section" id="{1043D2DC-5C88-452F-B002-546433887C9F}">
          <p14:sldIdLst>
            <p14:sldId id="256"/>
          </p14:sldIdLst>
        </p14:section>
        <p14:section name="Untitled Section" id="{DE94FC82-A2D4-4328-B55C-B34046B8E766}">
          <p14:sldIdLst>
            <p14:sldId id="285"/>
            <p14:sldId id="286"/>
            <p14:sldId id="287"/>
            <p14:sldId id="289"/>
            <p14:sldId id="264"/>
            <p14:sldId id="263"/>
            <p14:sldId id="278"/>
            <p14:sldId id="259"/>
            <p14:sldId id="282"/>
          </p14:sldIdLst>
        </p14:section>
        <p14:section name="Untitled Section" id="{2F8FE077-2DF1-4F08-AEE3-AE0B03AFA5AF}">
          <p14:sldIdLst>
            <p14:sldId id="280"/>
            <p14:sldId id="283"/>
            <p14:sldId id="258"/>
            <p14:sldId id="276"/>
          </p14:sldIdLst>
        </p14:section>
        <p14:section name="Untitled Section" id="{F2FD1C71-98A7-4668-8591-EF87B6DA48E1}">
          <p14:sldIdLst>
            <p14:sldId id="273"/>
            <p14:sldId id="279"/>
            <p14:sldId id="284"/>
            <p14:sldId id="266"/>
            <p14:sldId id="270"/>
          </p14:sldIdLst>
        </p14:section>
      </p14:sectionLst>
    </p:ext>
    <p:ext uri="{EFAFB233-063F-42B5-8137-9DF3F51BA10A}">
      <p15:sldGuideLst xmlns="" xmlns:p15="http://schemas.microsoft.com/office/powerpoint/2012/main" xmlns:p="http://schemas.openxmlformats.org/presentationml/2006/main" xmlns:r="http://schemas.openxmlformats.org/officeDocument/2006/relationships" xmlns:a="http://schemas.openxmlformats.org/drawingml/2006/main"/>
    </p:ext>
    <p:ext uri="{2D200454-40CA-4A62-9FC3-DE9A4176ACB9}">
      <p15:notesGuideLst xmlns="" xmlns:p15="http://schemas.microsoft.com/office/powerpoint/2012/main" xmlns:p="http://schemas.openxmlformats.org/presentationml/2006/main" xmlns:r="http://schemas.openxmlformats.org/officeDocument/2006/relationships" xmlns:a="http://schemas.openxmlformats.org/drawingml/2006/main"/>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1" name="Gregory Parzych" initials="GP" lastIdx="1" clrIdx="0">
    <p:extLst/>
  </p:cmAuthor>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clrMru>
    <a:srgbClr val="8E0000"/>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 xmlns:p15="http://schemas.microsoft.com/office/powerpoint/2012/main" xmlns:p="http://schemas.openxmlformats.org/presentationml/2006/main" xmlns:r="http://schemas.openxmlformats.org/officeDocument/2006/relationships" xmlns:a="http://schemas.openxmlformats.org/drawingml/2006/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horzBarState="maximized">
    <p:restoredLeft sz="15000" autoAdjust="0"/>
    <p:restoredTop sz="94660"/>
  </p:normalViewPr>
  <p:slideViewPr>
    <p:cSldViewPr snapToGrid="0">
      <p:cViewPr varScale="1">
        <p:scale>
          <a:sx n="102" d="100"/>
          <a:sy n="102" d="100"/>
        </p:scale>
        <p:origin x="-120" y="-512"/>
      </p:cViewPr>
      <p:guideLst>
        <p:guide orient="horz" pos="2160"/>
        <p:guide pos="3840"/>
      </p:guideLst>
    </p:cSldViewPr>
  </p:slideViewPr>
  <p:notesTextViewPr>
    <p:cViewPr>
      <p:scale>
        <a:sx n="1" d="1"/>
        <a:sy n="1" d="1"/>
      </p:scale>
      <p:origin x="0" y="0"/>
    </p:cViewPr>
  </p:notesTextViewPr>
  <p:sorterViewPr>
    <p:cViewPr>
      <p:scale>
        <a:sx n="100" d="100"/>
        <a:sy n="100" d="100"/>
      </p:scale>
      <p:origin x="0" y="-3038"/>
    </p:cViewPr>
  </p:sorterViewPr>
  <p:notesViewPr>
    <p:cSldViewPr snapToGrid="0">
      <p:cViewPr varScale="1">
        <p:scale>
          <a:sx n="68" d="100"/>
          <a:sy n="68" d="100"/>
        </p:scale>
        <p:origin x="3053" y="67"/>
      </p:cViewPr>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commentAuthors" Target="commentAuthors.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40" cy="471054"/>
          </a:xfrm>
          <a:prstGeom prst="rect">
            <a:avLst/>
          </a:prstGeom>
        </p:spPr>
        <p:txBody>
          <a:bodyPr vert="horz" lIns="94218" tIns="47109" rIns="94218" bIns="47109" rtlCol="0"/>
          <a:lstStyle>
            <a:lvl1pPr algn="l">
              <a:defRPr sz="1200"/>
            </a:lvl1pPr>
          </a:lstStyle>
          <a:p>
            <a:endParaRPr lang="en-US" dirty="0"/>
          </a:p>
        </p:txBody>
      </p:sp>
      <p:sp>
        <p:nvSpPr>
          <p:cNvPr id="3" name="Date Placeholder 2"/>
          <p:cNvSpPr>
            <a:spLocks noGrp="1"/>
          </p:cNvSpPr>
          <p:nvPr>
            <p:ph type="dt" idx="1"/>
          </p:nvPr>
        </p:nvSpPr>
        <p:spPr>
          <a:xfrm>
            <a:off x="4023093" y="0"/>
            <a:ext cx="3077740" cy="471054"/>
          </a:xfrm>
          <a:prstGeom prst="rect">
            <a:avLst/>
          </a:prstGeom>
        </p:spPr>
        <p:txBody>
          <a:bodyPr vert="horz" lIns="94218" tIns="47109" rIns="94218" bIns="47109" rtlCol="0"/>
          <a:lstStyle>
            <a:lvl1pPr algn="r">
              <a:defRPr sz="1200"/>
            </a:lvl1pPr>
          </a:lstStyle>
          <a:p>
            <a:fld id="{02A8A9C2-06BD-4F23-8E95-5A4832F00374}" type="datetimeFigureOut">
              <a:rPr lang="en-US" smtClean="0"/>
              <a:pPr/>
              <a:t>1/27/25</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18" tIns="47109" rIns="94218" bIns="47109"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18" tIns="47109" rIns="94218" bIns="4710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3"/>
            <a:ext cx="3077740" cy="471053"/>
          </a:xfrm>
          <a:prstGeom prst="rect">
            <a:avLst/>
          </a:prstGeom>
        </p:spPr>
        <p:txBody>
          <a:bodyPr vert="horz" lIns="94218" tIns="47109" rIns="94218" bIns="47109"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40" cy="471053"/>
          </a:xfrm>
          <a:prstGeom prst="rect">
            <a:avLst/>
          </a:prstGeom>
        </p:spPr>
        <p:txBody>
          <a:bodyPr vert="horz" lIns="94218" tIns="47109" rIns="94218" bIns="47109" rtlCol="0" anchor="b"/>
          <a:lstStyle>
            <a:lvl1pPr algn="r">
              <a:defRPr sz="1200"/>
            </a:lvl1pPr>
          </a:lstStyle>
          <a:p>
            <a:fld id="{D0FDDE0B-B7C8-4212-B2C1-C21A60F9425B}"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48550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FDDE0B-B7C8-4212-B2C1-C21A60F9425B}" type="slidenum">
              <a:rPr lang="en-US" smtClean="0"/>
              <a:pPr/>
              <a:t>1</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06888442"/>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FDDE0B-B7C8-4212-B2C1-C21A60F9425B}" type="slidenum">
              <a:rPr lang="en-US" smtClean="0"/>
              <a:pPr/>
              <a:t>7</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43516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0"/>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90C711-4B10-40DD-A3C7-0F4CFA5D9A2B}" type="datetimeFigureOut">
              <a:rPr lang="en-US" smtClean="0"/>
              <a:pPr/>
              <a:t>1/27/25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5A3D2A-A434-44EA-9D2B-3AC03065378D}"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95765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90C711-4B10-40DD-A3C7-0F4CFA5D9A2B}" type="datetimeFigureOut">
              <a:rPr lang="en-US" smtClean="0"/>
              <a:pPr/>
              <a:t>1/27/25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5A3D2A-A434-44EA-9D2B-3AC03065378D}"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31489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899"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90C711-4B10-40DD-A3C7-0F4CFA5D9A2B}" type="datetimeFigureOut">
              <a:rPr lang="en-US" smtClean="0"/>
              <a:pPr/>
              <a:t>1/27/25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5A3D2A-A434-44EA-9D2B-3AC03065378D}"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42736327"/>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90C711-4B10-40DD-A3C7-0F4CFA5D9A2B}" type="datetimeFigureOut">
              <a:rPr lang="en-US" smtClean="0"/>
              <a:pPr/>
              <a:t>1/27/25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5A3D2A-A434-44EA-9D2B-3AC03065378D}"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07823575"/>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0">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590C711-4B10-40DD-A3C7-0F4CFA5D9A2B}" type="datetimeFigureOut">
              <a:rPr lang="en-US" smtClean="0"/>
              <a:pPr/>
              <a:t>1/27/25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5A3D2A-A434-44EA-9D2B-3AC03065378D}"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79921714"/>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90C711-4B10-40DD-A3C7-0F4CFA5D9A2B}" type="datetimeFigureOut">
              <a:rPr lang="en-US" smtClean="0"/>
              <a:pPr/>
              <a:t>1/27/25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5A3D2A-A434-44EA-9D2B-3AC03065378D}"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80668258"/>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6"/>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Edit Master text styles</a:t>
            </a:r>
          </a:p>
        </p:txBody>
      </p:sp>
      <p:sp>
        <p:nvSpPr>
          <p:cNvPr id="6" name="Content Placeholder 5"/>
          <p:cNvSpPr>
            <a:spLocks noGrp="1"/>
          </p:cNvSpPr>
          <p:nvPr>
            <p:ph sz="quarter" idx="4"/>
          </p:nvPr>
        </p:nvSpPr>
        <p:spPr>
          <a:xfrm>
            <a:off x="6172202" y="2505076"/>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90C711-4B10-40DD-A3C7-0F4CFA5D9A2B}" type="datetimeFigureOut">
              <a:rPr lang="en-US" smtClean="0"/>
              <a:pPr/>
              <a:t>1/27/25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F5A3D2A-A434-44EA-9D2B-3AC03065378D}"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50785443"/>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90C711-4B10-40DD-A3C7-0F4CFA5D9A2B}" type="datetimeFigureOut">
              <a:rPr lang="en-US" smtClean="0"/>
              <a:pPr/>
              <a:t>1/27/25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F5A3D2A-A434-44EA-9D2B-3AC03065378D}"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53120957"/>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90C711-4B10-40DD-A3C7-0F4CFA5D9A2B}" type="datetimeFigureOut">
              <a:rPr lang="en-US" smtClean="0"/>
              <a:pPr/>
              <a:t>1/27/25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F5A3D2A-A434-44EA-9D2B-3AC03065378D}"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44118978"/>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90C711-4B10-40DD-A3C7-0F4CFA5D9A2B}" type="datetimeFigureOut">
              <a:rPr lang="en-US" smtClean="0"/>
              <a:pPr/>
              <a:t>1/27/25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5A3D2A-A434-44EA-9D2B-3AC03065378D}"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10551968"/>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1" cy="4873625"/>
          </a:xfrm>
        </p:spPr>
        <p:txBody>
          <a:bodyPr anchor="t"/>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90C711-4B10-40DD-A3C7-0F4CFA5D9A2B}" type="datetimeFigureOut">
              <a:rPr lang="en-US" smtClean="0"/>
              <a:pPr/>
              <a:t>1/27/25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5A3D2A-A434-44EA-9D2B-3AC03065378D}"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9667429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90C711-4B10-40DD-A3C7-0F4CFA5D9A2B}" type="datetimeFigureOut">
              <a:rPr lang="en-US" smtClean="0"/>
              <a:pPr/>
              <a:t>1/27/25</a:t>
            </a:fld>
            <a:endParaRPr lang="en-US" dirty="0"/>
          </a:p>
        </p:txBody>
      </p:sp>
      <p:sp>
        <p:nvSpPr>
          <p:cNvPr id="5" name="Footer Placeholder 4"/>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5A3D2A-A434-44EA-9D2B-3AC03065378D}"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672656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3" indent="-228603" algn="l" defTabSz="91441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8" indent="-228603"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4" indent="-228603"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0"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26"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32"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37"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43"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48"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11" rtl="0" eaLnBrk="1" latinLnBrk="0" hangingPunct="1">
        <a:defRPr sz="1800" kern="1200">
          <a:solidFill>
            <a:schemeClr val="tx1"/>
          </a:solidFill>
          <a:latin typeface="+mn-lt"/>
          <a:ea typeface="+mn-ea"/>
          <a:cs typeface="+mn-cs"/>
        </a:defRPr>
      </a:lvl1pPr>
      <a:lvl2pPr marL="457206" algn="l" defTabSz="914411" rtl="0" eaLnBrk="1" latinLnBrk="0" hangingPunct="1">
        <a:defRPr sz="1800" kern="1200">
          <a:solidFill>
            <a:schemeClr val="tx1"/>
          </a:solidFill>
          <a:latin typeface="+mn-lt"/>
          <a:ea typeface="+mn-ea"/>
          <a:cs typeface="+mn-cs"/>
        </a:defRPr>
      </a:lvl2pPr>
      <a:lvl3pPr marL="914411" algn="l" defTabSz="914411" rtl="0" eaLnBrk="1" latinLnBrk="0" hangingPunct="1">
        <a:defRPr sz="1800" kern="1200">
          <a:solidFill>
            <a:schemeClr val="tx1"/>
          </a:solidFill>
          <a:latin typeface="+mn-lt"/>
          <a:ea typeface="+mn-ea"/>
          <a:cs typeface="+mn-cs"/>
        </a:defRPr>
      </a:lvl3pPr>
      <a:lvl4pPr marL="1371617" algn="l" defTabSz="914411" rtl="0" eaLnBrk="1" latinLnBrk="0" hangingPunct="1">
        <a:defRPr sz="1800" kern="1200">
          <a:solidFill>
            <a:schemeClr val="tx1"/>
          </a:solidFill>
          <a:latin typeface="+mn-lt"/>
          <a:ea typeface="+mn-ea"/>
          <a:cs typeface="+mn-cs"/>
        </a:defRPr>
      </a:lvl4pPr>
      <a:lvl5pPr marL="1828823" algn="l" defTabSz="914411" rtl="0" eaLnBrk="1" latinLnBrk="0" hangingPunct="1">
        <a:defRPr sz="1800" kern="1200">
          <a:solidFill>
            <a:schemeClr val="tx1"/>
          </a:solidFill>
          <a:latin typeface="+mn-lt"/>
          <a:ea typeface="+mn-ea"/>
          <a:cs typeface="+mn-cs"/>
        </a:defRPr>
      </a:lvl5pPr>
      <a:lvl6pPr marL="2286029" algn="l" defTabSz="914411" rtl="0" eaLnBrk="1" latinLnBrk="0" hangingPunct="1">
        <a:defRPr sz="1800" kern="1200">
          <a:solidFill>
            <a:schemeClr val="tx1"/>
          </a:solidFill>
          <a:latin typeface="+mn-lt"/>
          <a:ea typeface="+mn-ea"/>
          <a:cs typeface="+mn-cs"/>
        </a:defRPr>
      </a:lvl6pPr>
      <a:lvl7pPr marL="2743234" algn="l" defTabSz="914411" rtl="0" eaLnBrk="1" latinLnBrk="0" hangingPunct="1">
        <a:defRPr sz="1800" kern="1200">
          <a:solidFill>
            <a:schemeClr val="tx1"/>
          </a:solidFill>
          <a:latin typeface="+mn-lt"/>
          <a:ea typeface="+mn-ea"/>
          <a:cs typeface="+mn-cs"/>
        </a:defRPr>
      </a:lvl7pPr>
      <a:lvl8pPr marL="3200440" algn="l" defTabSz="914411" rtl="0" eaLnBrk="1" latinLnBrk="0" hangingPunct="1">
        <a:defRPr sz="1800" kern="1200">
          <a:solidFill>
            <a:schemeClr val="tx1"/>
          </a:solidFill>
          <a:latin typeface="+mn-lt"/>
          <a:ea typeface="+mn-ea"/>
          <a:cs typeface="+mn-cs"/>
        </a:defRPr>
      </a:lvl8pPr>
      <a:lvl9pPr marL="3657646" algn="l" defTabSz="9144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xml"/><Relationship Id="rId3"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www.cusd80.com/taxcredit" TargetMode="External"/><Relationship Id="rId4" Type="http://schemas.openxmlformats.org/officeDocument/2006/relationships/oleObject" Target="../embeddings/oleObject1.bin"/><Relationship Id="rId5" Type="http://schemas.openxmlformats.org/officeDocument/2006/relationships/hyperlink" Target="http://frysfood.com/" TargetMode="External"/><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www.mychandlerschools.org/Domain/2325" TargetMode="External"/><Relationship Id="rId3" Type="http://schemas.openxmlformats.org/officeDocument/2006/relationships/hyperlink" Target="https://www.facebook.com/groups/366393773485316/?fref=n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839788" y="1662545"/>
            <a:ext cx="3932237" cy="1296376"/>
          </a:xfrm>
        </p:spPr>
        <p:txBody>
          <a:bodyPr>
            <a:noAutofit/>
          </a:bodyPr>
          <a:lstStyle/>
          <a:p>
            <a:r>
              <a:rPr lang="en-US" sz="4800" dirty="0">
                <a:solidFill>
                  <a:srgbClr val="8E0000"/>
                </a:solidFill>
                <a:latin typeface="Tw Cen MT" panose="020B0602020104020603" pitchFamily="34" charset="0"/>
              </a:rPr>
              <a:t/>
            </a:r>
            <a:br>
              <a:rPr lang="en-US" sz="4800" dirty="0">
                <a:solidFill>
                  <a:srgbClr val="8E0000"/>
                </a:solidFill>
                <a:latin typeface="Tw Cen MT" panose="020B0602020104020603" pitchFamily="34" charset="0"/>
              </a:rPr>
            </a:br>
            <a:r>
              <a:rPr lang="en-US" sz="4800" dirty="0">
                <a:solidFill>
                  <a:srgbClr val="8E0000"/>
                </a:solidFill>
                <a:latin typeface="Tw Cen MT" panose="020B0602020104020603" pitchFamily="34" charset="0"/>
              </a:rPr>
              <a:t/>
            </a:r>
            <a:br>
              <a:rPr lang="en-US" sz="4800" dirty="0">
                <a:solidFill>
                  <a:srgbClr val="8E0000"/>
                </a:solidFill>
                <a:latin typeface="Tw Cen MT" panose="020B0602020104020603" pitchFamily="34" charset="0"/>
              </a:rPr>
            </a:br>
            <a:r>
              <a:rPr lang="en-US" sz="4800" dirty="0">
                <a:solidFill>
                  <a:srgbClr val="8E0000"/>
                </a:solidFill>
                <a:latin typeface="Tw Cen MT" panose="020B0602020104020603" pitchFamily="34" charset="0"/>
              </a:rPr>
              <a:t/>
            </a:r>
            <a:br>
              <a:rPr lang="en-US" sz="4800" dirty="0">
                <a:solidFill>
                  <a:srgbClr val="8E0000"/>
                </a:solidFill>
                <a:latin typeface="Tw Cen MT" panose="020B0602020104020603" pitchFamily="34" charset="0"/>
              </a:rPr>
            </a:br>
            <a:r>
              <a:rPr lang="en-US" sz="4800" dirty="0">
                <a:solidFill>
                  <a:srgbClr val="8E0000"/>
                </a:solidFill>
                <a:latin typeface="Tw Cen MT" panose="020B0602020104020603" pitchFamily="34" charset="0"/>
              </a:rPr>
              <a:t/>
            </a:r>
            <a:br>
              <a:rPr lang="en-US" sz="4800" dirty="0">
                <a:solidFill>
                  <a:srgbClr val="8E0000"/>
                </a:solidFill>
                <a:latin typeface="Tw Cen MT" panose="020B0602020104020603" pitchFamily="34" charset="0"/>
              </a:rPr>
            </a:br>
            <a:r>
              <a:rPr lang="en-US" sz="4800" dirty="0">
                <a:solidFill>
                  <a:srgbClr val="8E0000"/>
                </a:solidFill>
                <a:latin typeface="Tw Cen MT" panose="020B0602020104020603" pitchFamily="34" charset="0"/>
              </a:rPr>
              <a:t/>
            </a:r>
            <a:br>
              <a:rPr lang="en-US" sz="4800" dirty="0">
                <a:solidFill>
                  <a:srgbClr val="8E0000"/>
                </a:solidFill>
                <a:latin typeface="Tw Cen MT" panose="020B0602020104020603" pitchFamily="34" charset="0"/>
              </a:rPr>
            </a:br>
            <a:r>
              <a:rPr lang="en-US" sz="4800" dirty="0">
                <a:solidFill>
                  <a:srgbClr val="8E0000"/>
                </a:solidFill>
                <a:latin typeface="Tw Cen MT" panose="020B0602020104020603" pitchFamily="34" charset="0"/>
              </a:rPr>
              <a:t/>
            </a:r>
            <a:br>
              <a:rPr lang="en-US" sz="4800" dirty="0">
                <a:solidFill>
                  <a:srgbClr val="8E0000"/>
                </a:solidFill>
                <a:latin typeface="Tw Cen MT" panose="020B0602020104020603" pitchFamily="34" charset="0"/>
              </a:rPr>
            </a:br>
            <a:r>
              <a:rPr lang="en-US" sz="4800" dirty="0">
                <a:solidFill>
                  <a:srgbClr val="8E0000"/>
                </a:solidFill>
                <a:latin typeface="Tw Cen MT" panose="020B0602020104020603" pitchFamily="34" charset="0"/>
              </a:rPr>
              <a:t/>
            </a:r>
            <a:br>
              <a:rPr lang="en-US" sz="4800" dirty="0">
                <a:solidFill>
                  <a:srgbClr val="8E0000"/>
                </a:solidFill>
                <a:latin typeface="Tw Cen MT" panose="020B0602020104020603" pitchFamily="34" charset="0"/>
              </a:rPr>
            </a:br>
            <a:r>
              <a:rPr lang="en-US" sz="4800" dirty="0">
                <a:solidFill>
                  <a:srgbClr val="8E0000"/>
                </a:solidFill>
                <a:latin typeface="Tw Cen MT" panose="020B0602020104020603" pitchFamily="34" charset="0"/>
              </a:rPr>
              <a:t/>
            </a:r>
            <a:br>
              <a:rPr lang="en-US" sz="4800" dirty="0">
                <a:solidFill>
                  <a:srgbClr val="8E0000"/>
                </a:solidFill>
                <a:latin typeface="Tw Cen MT" panose="020B0602020104020603" pitchFamily="34" charset="0"/>
              </a:rPr>
            </a:br>
            <a:r>
              <a:rPr lang="en-US" sz="4800" dirty="0">
                <a:solidFill>
                  <a:srgbClr val="8E0000"/>
                </a:solidFill>
                <a:latin typeface="Tw Cen MT" panose="020B0602020104020603" pitchFamily="34" charset="0"/>
              </a:rPr>
              <a:t/>
            </a:r>
            <a:br>
              <a:rPr lang="en-US" sz="4800" dirty="0">
                <a:solidFill>
                  <a:srgbClr val="8E0000"/>
                </a:solidFill>
                <a:latin typeface="Tw Cen MT" panose="020B0602020104020603" pitchFamily="34" charset="0"/>
              </a:rPr>
            </a:br>
            <a:r>
              <a:rPr lang="en-US" sz="4800" dirty="0">
                <a:solidFill>
                  <a:srgbClr val="8E0000"/>
                </a:solidFill>
                <a:effectLst>
                  <a:outerShdw blurRad="38100" dist="38100" dir="2700000" algn="tl">
                    <a:srgbClr val="000000">
                      <a:alpha val="43137"/>
                    </a:srgbClr>
                  </a:outerShdw>
                </a:effectLst>
                <a:latin typeface="Tw Cen MT" panose="020B0602020104020603" pitchFamily="34" charset="0"/>
              </a:rPr>
              <a:t>HAMILTON HUSKIES TRACK &amp; FIELD</a:t>
            </a:r>
          </a:p>
        </p:txBody>
      </p:sp>
      <p:pic>
        <p:nvPicPr>
          <p:cNvPr id="7" name="Picture Placeholder 6"/>
          <p:cNvPicPr>
            <a:picLocks noGrp="1" noChangeAspect="1"/>
          </p:cNvPicPr>
          <p:nvPr>
            <p:ph type="pic" idx="1"/>
          </p:nvPr>
        </p:nvPicPr>
        <p:blipFill>
          <a:blip r:embed="rId3"/>
          <a:srcRect l="14802" r="14802"/>
          <a:stretch>
            <a:fillRect/>
          </a:stretch>
        </p:blipFill>
        <p:spPr>
          <a:prstGeom prst="rect">
            <a:avLst/>
          </a:prstGeom>
        </p:spPr>
      </p:pic>
      <p:sp>
        <p:nvSpPr>
          <p:cNvPr id="6" name="Text Placeholder 5"/>
          <p:cNvSpPr>
            <a:spLocks noGrp="1"/>
          </p:cNvSpPr>
          <p:nvPr>
            <p:ph type="body" sz="half" idx="2"/>
          </p:nvPr>
        </p:nvSpPr>
        <p:spPr>
          <a:xfrm>
            <a:off x="839788" y="3911958"/>
            <a:ext cx="3680697" cy="1625958"/>
          </a:xfrm>
        </p:spPr>
        <p:txBody>
          <a:bodyPr>
            <a:normAutofit/>
          </a:bodyPr>
          <a:lstStyle/>
          <a:p>
            <a:r>
              <a:rPr lang="en-US" sz="3600" u="sng" dirty="0">
                <a:latin typeface="Tw Cen MT" panose="020B0602020104020603" pitchFamily="34" charset="0"/>
              </a:rPr>
              <a:t>HEAD </a:t>
            </a:r>
            <a:r>
              <a:rPr lang="en-US" sz="3600" u="sng" dirty="0" smtClean="0">
                <a:latin typeface="Tw Cen MT" panose="020B0602020104020603" pitchFamily="34" charset="0"/>
              </a:rPr>
              <a:t>COACH </a:t>
            </a:r>
            <a:endParaRPr lang="en-US" sz="3600" u="sng" dirty="0">
              <a:latin typeface="Tw Cen MT" panose="020B0602020104020603" pitchFamily="34" charset="0"/>
            </a:endParaRPr>
          </a:p>
          <a:p>
            <a:r>
              <a:rPr lang="en-US" sz="3600" dirty="0" smtClean="0">
                <a:latin typeface="Tw Cen MT" panose="020B0602020104020603" pitchFamily="34" charset="0"/>
              </a:rPr>
              <a:t>E.J. </a:t>
            </a:r>
            <a:r>
              <a:rPr lang="en-US" sz="3600" dirty="0">
                <a:latin typeface="Tw Cen MT" panose="020B0602020104020603" pitchFamily="34" charset="0"/>
              </a:rPr>
              <a:t>Martin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57286133"/>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mp:transition xmlns:mp="http://schemas.microsoft.com/office/mac/powerpoint/2008/main" spd="med"/>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579548" y="883920"/>
            <a:ext cx="11033331" cy="4154984"/>
          </a:xfrm>
          <a:prstGeom prst="rect">
            <a:avLst/>
          </a:prstGeom>
        </p:spPr>
        <p:txBody>
          <a:bodyPr wrap="square">
            <a:spAutoFit/>
          </a:bodyPr>
          <a:lstStyle/>
          <a:p>
            <a:pPr algn="ctr"/>
            <a:r>
              <a:rPr lang="en-US" sz="4400" u="sng" dirty="0">
                <a:latin typeface="Calibri" panose="020F0502020204030204" pitchFamily="34" charset="0"/>
                <a:cs typeface="Calibri" panose="020F0502020204030204" pitchFamily="34" charset="0"/>
              </a:rPr>
              <a:t>SCORING</a:t>
            </a:r>
          </a:p>
          <a:p>
            <a:endParaRPr lang="en-US" sz="2000" dirty="0">
              <a:latin typeface="Calibri" panose="020F0502020204030204" pitchFamily="34" charset="0"/>
              <a:cs typeface="Calibri" panose="020F0502020204030204" pitchFamily="34" charset="0"/>
            </a:endParaRPr>
          </a:p>
          <a:p>
            <a:r>
              <a:rPr lang="en-US" sz="2000" i="1" dirty="0">
                <a:latin typeface="Calibri" panose="020F0502020204030204" pitchFamily="34" charset="0"/>
                <a:cs typeface="Calibri" panose="020F0502020204030204" pitchFamily="34" charset="0"/>
              </a:rPr>
              <a:t>Number of Teams</a:t>
            </a:r>
          </a:p>
          <a:p>
            <a:r>
              <a:rPr lang="en-US" sz="2000" i="1" dirty="0">
                <a:latin typeface="Calibri" panose="020F0502020204030204" pitchFamily="34" charset="0"/>
                <a:cs typeface="Calibri" panose="020F0502020204030204" pitchFamily="34" charset="0"/>
              </a:rPr>
              <a:t>Competing in the Meet</a:t>
            </a:r>
            <a:r>
              <a:rPr lang="en-US" sz="2000" dirty="0">
                <a:latin typeface="Calibri" panose="020F0502020204030204" pitchFamily="34" charset="0"/>
                <a:cs typeface="Calibri" panose="020F0502020204030204" pitchFamily="34" charset="0"/>
              </a:rPr>
              <a:t>			</a:t>
            </a:r>
            <a:r>
              <a:rPr lang="en-US" sz="2000" u="sng" dirty="0">
                <a:latin typeface="Calibri" panose="020F0502020204030204" pitchFamily="34" charset="0"/>
                <a:cs typeface="Calibri" panose="020F0502020204030204" pitchFamily="34" charset="0"/>
              </a:rPr>
              <a:t>Individual Scoring</a:t>
            </a:r>
            <a:r>
              <a:rPr lang="en-US" sz="2000" dirty="0">
                <a:latin typeface="Calibri" panose="020F0502020204030204" pitchFamily="34" charset="0"/>
                <a:cs typeface="Calibri" panose="020F0502020204030204" pitchFamily="34" charset="0"/>
              </a:rPr>
              <a:t>		</a:t>
            </a:r>
            <a:r>
              <a:rPr lang="en-US" sz="2000" u="sng" dirty="0">
                <a:latin typeface="Calibri" panose="020F0502020204030204" pitchFamily="34" charset="0"/>
                <a:cs typeface="Calibri" panose="020F0502020204030204" pitchFamily="34" charset="0"/>
              </a:rPr>
              <a:t>Relay Scoring </a:t>
            </a:r>
            <a:r>
              <a:rPr lang="en-US" sz="2000" dirty="0">
                <a:latin typeface="Calibri" panose="020F0502020204030204" pitchFamily="34" charset="0"/>
                <a:cs typeface="Calibri" panose="020F0502020204030204" pitchFamily="34" charset="0"/>
              </a:rPr>
              <a:t>2...........................................................5-3-1				5 </a:t>
            </a:r>
          </a:p>
          <a:p>
            <a:r>
              <a:rPr lang="en-US" sz="2000" dirty="0">
                <a:latin typeface="Calibri" panose="020F0502020204030204" pitchFamily="34" charset="0"/>
                <a:cs typeface="Calibri" panose="020F0502020204030204" pitchFamily="34" charset="0"/>
              </a:rPr>
              <a:t>3...........................................................5-3-2-1 			5-3</a:t>
            </a:r>
          </a:p>
          <a:p>
            <a:r>
              <a:rPr lang="en-US" sz="2000" dirty="0">
                <a:latin typeface="Calibri" panose="020F0502020204030204" pitchFamily="34" charset="0"/>
                <a:cs typeface="Calibri" panose="020F0502020204030204" pitchFamily="34" charset="0"/>
              </a:rPr>
              <a:t>4...........................................................6-4-3-2-1			6-4-2 </a:t>
            </a:r>
          </a:p>
          <a:p>
            <a:r>
              <a:rPr lang="en-US" sz="2000" dirty="0">
                <a:latin typeface="Calibri" panose="020F0502020204030204" pitchFamily="34" charset="0"/>
                <a:cs typeface="Calibri" panose="020F0502020204030204" pitchFamily="34" charset="0"/>
              </a:rPr>
              <a:t>5...........................................................8-6-4-2-1 			8-6-4-2 </a:t>
            </a:r>
          </a:p>
          <a:p>
            <a:r>
              <a:rPr lang="en-US" sz="2000" dirty="0">
                <a:latin typeface="Calibri" panose="020F0502020204030204" pitchFamily="34" charset="0"/>
                <a:cs typeface="Calibri" panose="020F0502020204030204" pitchFamily="34" charset="0"/>
              </a:rPr>
              <a:t>6..........................................................10-8-6-4-2-1		10-8-6-4-2 </a:t>
            </a:r>
          </a:p>
          <a:p>
            <a:r>
              <a:rPr lang="en-US" sz="2000" dirty="0">
                <a:latin typeface="Calibri" panose="020F0502020204030204" pitchFamily="34" charset="0"/>
                <a:cs typeface="Calibri" panose="020F0502020204030204" pitchFamily="34" charset="0"/>
              </a:rPr>
              <a:t>7 or more (6 scoring)..........................10-8-6-4-2-1 		10-8-6-4-2-1 </a:t>
            </a:r>
          </a:p>
          <a:p>
            <a:r>
              <a:rPr lang="en-US" sz="2000" dirty="0">
                <a:latin typeface="Calibri" panose="020F0502020204030204" pitchFamily="34" charset="0"/>
                <a:cs typeface="Calibri" panose="020F0502020204030204" pitchFamily="34" charset="0"/>
              </a:rPr>
              <a:t>7 or more (7 scoring)..........................10-8-6-4-3-2-1 		10-8-6-4-3-2-1</a:t>
            </a:r>
          </a:p>
          <a:p>
            <a:r>
              <a:rPr lang="en-US" sz="2000" dirty="0">
                <a:latin typeface="Calibri" panose="020F0502020204030204" pitchFamily="34" charset="0"/>
                <a:cs typeface="Calibri" panose="020F0502020204030204" pitchFamily="34" charset="0"/>
              </a:rPr>
              <a:t>7 or more (8 scoring)..........................10-8-6-5-4-3-2-1 	10-8-6-5-4-3-2-1</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15584702"/>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mp:transition xmlns:mp="http://schemas.microsoft.com/office/mac/powerpoint/2008/main" spd="med"/>
    </mc:Fallback>
  </mc:AlternateContent>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C25BE603-BCED-49E1-8AD2-E654402D3BDE}"/>
              </a:ext>
            </a:extLst>
          </p:cNvPr>
          <p:cNvSpPr>
            <a:spLocks noGrp="1"/>
          </p:cNvSpPr>
          <p:nvPr>
            <p:ph type="title"/>
          </p:nvPr>
        </p:nvSpPr>
        <p:spPr>
          <a:xfrm>
            <a:off x="838202" y="188843"/>
            <a:ext cx="10515600" cy="904461"/>
          </a:xfrm>
        </p:spPr>
        <p:txBody>
          <a:bodyPr/>
          <a:lstStyle/>
          <a:p>
            <a:pPr algn="ctr"/>
            <a:r>
              <a:rPr lang="en-US" u="sng" dirty="0">
                <a:latin typeface="Tw Cen MT" panose="020B0602020104020603" pitchFamily="34" charset="0"/>
              </a:rPr>
              <a:t>WHAT WE NEED/WISH LIST</a:t>
            </a:r>
          </a:p>
        </p:txBody>
      </p:sp>
      <p:sp>
        <p:nvSpPr>
          <p:cNvPr id="3" name="Content Placeholder 2">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5E841EB8-6AEF-4AE0-9FB2-B57E2CF97B60}"/>
              </a:ext>
            </a:extLst>
          </p:cNvPr>
          <p:cNvSpPr>
            <a:spLocks noGrp="1"/>
          </p:cNvSpPr>
          <p:nvPr>
            <p:ph idx="1"/>
          </p:nvPr>
        </p:nvSpPr>
        <p:spPr>
          <a:xfrm>
            <a:off x="838202" y="934278"/>
            <a:ext cx="10515600" cy="5635487"/>
          </a:xfrm>
        </p:spPr>
        <p:txBody>
          <a:bodyPr>
            <a:normAutofit/>
          </a:bodyPr>
          <a:lstStyle/>
          <a:p>
            <a:pPr marL="0" indent="0">
              <a:buNone/>
            </a:pPr>
            <a:endParaRPr lang="en-US" dirty="0">
              <a:latin typeface="Tw Cen MT" panose="020B0602020104020603" pitchFamily="34" charset="0"/>
            </a:endParaRPr>
          </a:p>
          <a:p>
            <a:r>
              <a:rPr lang="en-US" dirty="0">
                <a:latin typeface="Tw Cen MT" panose="020B0602020104020603" pitchFamily="34" charset="0"/>
              </a:rPr>
              <a:t>Costco Gift Cards for Water &amp; Team Meals during </a:t>
            </a:r>
            <a:r>
              <a:rPr lang="en-US" dirty="0" err="1" smtClean="0">
                <a:latin typeface="Tw Cen MT" panose="020B0602020104020603" pitchFamily="34" charset="0"/>
              </a:rPr>
              <a:t>Invitationals</a:t>
            </a:r>
            <a:endParaRPr lang="en-US" dirty="0">
              <a:latin typeface="Tw Cen MT" panose="020B0602020104020603" pitchFamily="34" charset="0"/>
            </a:endParaRPr>
          </a:p>
          <a:p>
            <a:r>
              <a:rPr lang="en-US" dirty="0" smtClean="0">
                <a:latin typeface="Tw Cen MT" panose="020B0602020104020603" pitchFamily="34" charset="0"/>
              </a:rPr>
              <a:t>Practice Hurdles</a:t>
            </a:r>
            <a:endParaRPr lang="en-US" dirty="0">
              <a:latin typeface="Tw Cen MT" panose="020B0602020104020603" pitchFamily="34" charset="0"/>
            </a:endParaRPr>
          </a:p>
          <a:p>
            <a:r>
              <a:rPr lang="en-US" dirty="0">
                <a:latin typeface="Tw Cen MT" panose="020B0602020104020603" pitchFamily="34" charset="0"/>
              </a:rPr>
              <a:t>Workout Equipment </a:t>
            </a:r>
            <a:r>
              <a:rPr lang="en-US" dirty="0" smtClean="0">
                <a:latin typeface="Tw Cen MT" panose="020B0602020104020603" pitchFamily="34" charset="0"/>
              </a:rPr>
              <a:t>(</a:t>
            </a:r>
            <a:r>
              <a:rPr lang="en-US" dirty="0" err="1" smtClean="0">
                <a:latin typeface="Tw Cen MT" panose="020B0602020104020603" pitchFamily="34" charset="0"/>
              </a:rPr>
              <a:t>plyo</a:t>
            </a:r>
            <a:r>
              <a:rPr lang="en-US" dirty="0" smtClean="0">
                <a:latin typeface="Tw Cen MT" panose="020B0602020104020603" pitchFamily="34" charset="0"/>
              </a:rPr>
              <a:t> boxes)</a:t>
            </a:r>
            <a:endParaRPr lang="en-US" dirty="0">
              <a:latin typeface="Tw Cen MT" panose="020B0602020104020603" pitchFamily="34" charset="0"/>
            </a:endParaRPr>
          </a:p>
          <a:p>
            <a:r>
              <a:rPr lang="en-US" dirty="0">
                <a:latin typeface="Tw Cen MT" panose="020B0602020104020603" pitchFamily="34" charset="0"/>
              </a:rPr>
              <a:t>Equipment to host our own Invitational</a:t>
            </a:r>
          </a:p>
          <a:p>
            <a:r>
              <a:rPr lang="en-US" dirty="0">
                <a:latin typeface="Tw Cen MT" panose="020B0602020104020603" pitchFamily="34" charset="0"/>
              </a:rPr>
              <a:t>1</a:t>
            </a:r>
            <a:r>
              <a:rPr lang="en-US" dirty="0" smtClean="0">
                <a:latin typeface="Tw Cen MT" panose="020B0602020104020603" pitchFamily="34" charset="0"/>
              </a:rPr>
              <a:t> Pole </a:t>
            </a:r>
            <a:r>
              <a:rPr lang="en-US" dirty="0">
                <a:latin typeface="Tw Cen MT" panose="020B0602020104020603" pitchFamily="34" charset="0"/>
              </a:rPr>
              <a:t>Vault </a:t>
            </a:r>
            <a:r>
              <a:rPr lang="en-US" dirty="0" smtClean="0">
                <a:latin typeface="Tw Cen MT" panose="020B0602020104020603" pitchFamily="34" charset="0"/>
              </a:rPr>
              <a:t>Mat</a:t>
            </a:r>
          </a:p>
          <a:p>
            <a:r>
              <a:rPr lang="en-US" dirty="0" smtClean="0">
                <a:latin typeface="Tw Cen MT" panose="020B0602020104020603" pitchFamily="34" charset="0"/>
              </a:rPr>
              <a:t>Portable Pole Vault Runway</a:t>
            </a:r>
            <a:endParaRPr lang="en-US" dirty="0">
              <a:latin typeface="Tw Cen MT" panose="020B0602020104020603" pitchFamily="34" charset="0"/>
            </a:endParaRPr>
          </a:p>
          <a:p>
            <a:r>
              <a:rPr lang="en-US" dirty="0">
                <a:latin typeface="Tw Cen MT" panose="020B0602020104020603" pitchFamily="34" charset="0"/>
              </a:rPr>
              <a:t>Shot Puts / Discus / </a:t>
            </a:r>
            <a:r>
              <a:rPr lang="en-US" dirty="0" smtClean="0">
                <a:latin typeface="Tw Cen MT" panose="020B0602020104020603" pitchFamily="34" charset="0"/>
              </a:rPr>
              <a:t>Javelin</a:t>
            </a:r>
          </a:p>
          <a:p>
            <a:r>
              <a:rPr lang="en-US" dirty="0" smtClean="0">
                <a:latin typeface="Tw Cen MT" panose="020B0602020104020603" pitchFamily="34" charset="0"/>
              </a:rPr>
              <a:t>Storage Shed to hold equipment</a:t>
            </a:r>
            <a:endParaRPr lang="en-US" dirty="0">
              <a:latin typeface="Tw Cen MT" panose="020B0602020104020603" pitchFamily="34" charset="0"/>
            </a:endParaRPr>
          </a:p>
          <a:p>
            <a:endParaRPr lang="en-US" dirty="0">
              <a:latin typeface="Tw Cen MT" panose="020B0602020104020603" pitchFamily="34" charset="0"/>
            </a:endParaRPr>
          </a:p>
          <a:p>
            <a:endParaRPr lang="en-US" dirty="0">
              <a:latin typeface="Tw Cen MT" panose="020B0602020104020603" pitchFamily="34" charset="0"/>
            </a:endParaRPr>
          </a:p>
          <a:p>
            <a:pPr marL="0" indent="0">
              <a:buNone/>
            </a:pP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04738887"/>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mp:transition xmlns:mp="http://schemas.microsoft.com/office/mac/powerpoint/2008/main" spd="med"/>
    </mc:Fallback>
  </mc:AlternateContent>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D42A8D69-4A45-496C-A4FA-4112A93ABDCF}"/>
              </a:ext>
            </a:extLst>
          </p:cNvPr>
          <p:cNvSpPr>
            <a:spLocks noGrp="1"/>
          </p:cNvSpPr>
          <p:nvPr>
            <p:ph type="title"/>
          </p:nvPr>
        </p:nvSpPr>
        <p:spPr>
          <a:xfrm>
            <a:off x="838202" y="365125"/>
            <a:ext cx="10515600" cy="1215197"/>
          </a:xfrm>
        </p:spPr>
        <p:txBody>
          <a:bodyPr>
            <a:normAutofit fontScale="90000"/>
          </a:bodyPr>
          <a:lstStyle/>
          <a:p>
            <a:pPr algn="ctr"/>
            <a:r>
              <a:rPr lang="en-US" b="1" u="sng" dirty="0" smtClean="0"/>
              <a:t>Fees</a:t>
            </a:r>
            <a:br>
              <a:rPr lang="en-US" b="1" u="sng" dirty="0" smtClean="0"/>
            </a:br>
            <a:r>
              <a:rPr lang="en-US" b="1" u="sng" dirty="0"/>
              <a:t/>
            </a:r>
            <a:br>
              <a:rPr lang="en-US" b="1" u="sng" dirty="0"/>
            </a:br>
            <a:r>
              <a:rPr lang="en-US" dirty="0"/>
              <a:t>	</a:t>
            </a:r>
            <a:br>
              <a:rPr lang="en-US" dirty="0"/>
            </a:br>
            <a:endParaRPr lang="en-US" dirty="0"/>
          </a:p>
        </p:txBody>
      </p:sp>
      <p:sp>
        <p:nvSpPr>
          <p:cNvPr id="3" name="Content Placeholder 2">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1C255A19-01B2-4A70-A828-D07F493EBC1E}"/>
              </a:ext>
            </a:extLst>
          </p:cNvPr>
          <p:cNvSpPr>
            <a:spLocks noGrp="1"/>
          </p:cNvSpPr>
          <p:nvPr>
            <p:ph idx="1"/>
          </p:nvPr>
        </p:nvSpPr>
        <p:spPr>
          <a:xfrm>
            <a:off x="838202" y="1411357"/>
            <a:ext cx="10515600" cy="4765606"/>
          </a:xfrm>
        </p:spPr>
        <p:txBody>
          <a:bodyPr/>
          <a:lstStyle/>
          <a:p>
            <a:r>
              <a:rPr lang="en-US" b="1" dirty="0" smtClean="0">
                <a:latin typeface="Tw Cen MT" panose="020B0602020104020603" pitchFamily="34" charset="0"/>
              </a:rPr>
              <a:t>ECA Fee (Pay to Play) $100</a:t>
            </a:r>
          </a:p>
          <a:p>
            <a:endParaRPr lang="en-US" b="1" dirty="0">
              <a:latin typeface="Tw Cen MT" panose="020B0602020104020603" pitchFamily="34" charset="0"/>
            </a:endParaRPr>
          </a:p>
          <a:p>
            <a:r>
              <a:rPr lang="en-US" b="1" dirty="0">
                <a:latin typeface="Tw Cen MT" panose="020B0602020104020603" pitchFamily="34" charset="0"/>
              </a:rPr>
              <a:t>Team Shirt </a:t>
            </a:r>
            <a:r>
              <a:rPr lang="en-US" dirty="0" smtClean="0">
                <a:latin typeface="Tw Cen MT" panose="020B0602020104020603" pitchFamily="34" charset="0"/>
              </a:rPr>
              <a:t>$20, </a:t>
            </a:r>
            <a:r>
              <a:rPr lang="en-US" dirty="0">
                <a:latin typeface="Tw Cen MT" panose="020B0602020104020603" pitchFamily="34" charset="0"/>
              </a:rPr>
              <a:t>required for all athletes, due by </a:t>
            </a:r>
            <a:r>
              <a:rPr lang="en-US" dirty="0" smtClean="0">
                <a:latin typeface="Tw Cen MT" panose="020B0602020104020603" pitchFamily="34" charset="0"/>
              </a:rPr>
              <a:t>2/25/25</a:t>
            </a:r>
            <a:endParaRPr lang="en-US" dirty="0">
              <a:latin typeface="Tw Cen MT" panose="020B0602020104020603" pitchFamily="34" charset="0"/>
            </a:endParaRPr>
          </a:p>
          <a:p>
            <a:endParaRPr lang="en-US" dirty="0">
              <a:latin typeface="Tw Cen MT" panose="020B0602020104020603" pitchFamily="34" charset="0"/>
            </a:endParaRPr>
          </a:p>
          <a:p>
            <a:pPr marL="0" indent="0">
              <a:buNone/>
            </a:pPr>
            <a:r>
              <a:rPr lang="en-US" b="1" dirty="0">
                <a:latin typeface="Tw Cen MT" panose="020B0602020104020603" pitchFamily="34" charset="0"/>
              </a:rPr>
              <a:t>  Optional</a:t>
            </a:r>
          </a:p>
          <a:p>
            <a:r>
              <a:rPr lang="en-US" dirty="0">
                <a:latin typeface="Tw Cen MT" panose="020B0602020104020603" pitchFamily="34" charset="0"/>
              </a:rPr>
              <a:t>Willie Williams </a:t>
            </a:r>
            <a:r>
              <a:rPr lang="en-US" dirty="0" smtClean="0">
                <a:latin typeface="Tw Cen MT" panose="020B0602020104020603" pitchFamily="34" charset="0"/>
              </a:rPr>
              <a:t>Meet </a:t>
            </a:r>
            <a:r>
              <a:rPr lang="en-US" dirty="0">
                <a:latin typeface="Tw Cen MT" panose="020B0602020104020603" pitchFamily="34" charset="0"/>
              </a:rPr>
              <a:t>– If your athlete will be traveling to this overnight meet in Tucson, there will be a fee.  Estimated fee is $50.  More information will be provided as the date nears.</a:t>
            </a:r>
            <a:endParaRPr lang="en-US" dirty="0">
              <a:highlight>
                <a:srgbClr val="FFFF00"/>
              </a:highlight>
              <a:latin typeface="Tw Cen MT" panose="020B0602020104020603"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53392933"/>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mp:transition xmlns:mp="http://schemas.microsoft.com/office/mac/powerpoint/2008/main" spd="med"/>
    </mc:Fallback>
  </mc:AlternateContent>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latin typeface="Tw Cen MT" panose="020B0602020104020603" pitchFamily="34" charset="0"/>
              </a:rPr>
              <a:t>BOOSTER CLUB OFFICERS</a:t>
            </a:r>
          </a:p>
        </p:txBody>
      </p:sp>
      <p:sp>
        <p:nvSpPr>
          <p:cNvPr id="3" name="Content Placeholder 2"/>
          <p:cNvSpPr>
            <a:spLocks noGrp="1"/>
          </p:cNvSpPr>
          <p:nvPr>
            <p:ph idx="1"/>
          </p:nvPr>
        </p:nvSpPr>
        <p:spPr/>
        <p:txBody>
          <a:bodyPr>
            <a:normAutofit/>
          </a:bodyPr>
          <a:lstStyle/>
          <a:p>
            <a:r>
              <a:rPr lang="en-US" dirty="0" smtClean="0">
                <a:latin typeface="Tw Cen MT" panose="020B0602020104020603" pitchFamily="34" charset="0"/>
              </a:rPr>
              <a:t>President </a:t>
            </a:r>
            <a:r>
              <a:rPr lang="en-US" dirty="0">
                <a:latin typeface="Tw Cen MT" panose="020B0602020104020603" pitchFamily="34" charset="0"/>
              </a:rPr>
              <a:t>– </a:t>
            </a:r>
            <a:r>
              <a:rPr lang="en-US" dirty="0" smtClean="0">
                <a:latin typeface="Tw Cen MT" panose="020B0602020104020603" pitchFamily="34" charset="0"/>
              </a:rPr>
              <a:t>Shannon Martinson</a:t>
            </a:r>
            <a:endParaRPr lang="en-US" dirty="0">
              <a:latin typeface="Tw Cen MT" panose="020B0602020104020603" pitchFamily="34" charset="0"/>
            </a:endParaRPr>
          </a:p>
          <a:p>
            <a:r>
              <a:rPr lang="en-US" dirty="0" smtClean="0">
                <a:latin typeface="Tw Cen MT" panose="020B0602020104020603" pitchFamily="34" charset="0"/>
              </a:rPr>
              <a:t>Vice President </a:t>
            </a:r>
            <a:r>
              <a:rPr lang="en-US" dirty="0">
                <a:latin typeface="Tw Cen MT" panose="020B0602020104020603" pitchFamily="34" charset="0"/>
              </a:rPr>
              <a:t>– </a:t>
            </a:r>
            <a:r>
              <a:rPr lang="en-US" dirty="0" smtClean="0">
                <a:latin typeface="Tw Cen MT" panose="020B0602020104020603" pitchFamily="34" charset="0"/>
              </a:rPr>
              <a:t>Kristin Golden</a:t>
            </a:r>
            <a:endParaRPr lang="en-US" dirty="0">
              <a:latin typeface="Tw Cen MT" panose="020B0602020104020603" pitchFamily="34" charset="0"/>
            </a:endParaRPr>
          </a:p>
          <a:p>
            <a:r>
              <a:rPr lang="en-US" dirty="0">
                <a:latin typeface="Tw Cen MT" panose="020B0602020104020603" pitchFamily="34" charset="0"/>
              </a:rPr>
              <a:t>Secretary – </a:t>
            </a:r>
            <a:r>
              <a:rPr lang="en-US" dirty="0" smtClean="0">
                <a:latin typeface="Tw Cen MT" panose="020B0602020104020603" pitchFamily="34" charset="0"/>
              </a:rPr>
              <a:t>April </a:t>
            </a:r>
            <a:r>
              <a:rPr lang="en-US" dirty="0" err="1" smtClean="0">
                <a:latin typeface="Tw Cen MT" panose="020B0602020104020603" pitchFamily="34" charset="0"/>
              </a:rPr>
              <a:t>Schulken</a:t>
            </a:r>
            <a:endParaRPr lang="en-US" dirty="0">
              <a:latin typeface="Tw Cen MT" panose="020B0602020104020603" pitchFamily="34" charset="0"/>
            </a:endParaRPr>
          </a:p>
          <a:p>
            <a:r>
              <a:rPr lang="en-US" dirty="0">
                <a:latin typeface="Tw Cen MT" panose="020B0602020104020603" pitchFamily="34" charset="0"/>
              </a:rPr>
              <a:t>Treasurer – </a:t>
            </a:r>
            <a:r>
              <a:rPr lang="en-US" dirty="0" smtClean="0">
                <a:latin typeface="Tw Cen MT" panose="020B0602020104020603" pitchFamily="34" charset="0"/>
              </a:rPr>
              <a:t>Tonia Johnston</a:t>
            </a:r>
            <a:endParaRPr lang="en-US" dirty="0">
              <a:latin typeface="Tw Cen MT" panose="020B0602020104020603" pitchFamily="34" charset="0"/>
            </a:endParaRPr>
          </a:p>
          <a:p>
            <a:r>
              <a:rPr lang="en-US" dirty="0">
                <a:latin typeface="Tw Cen MT" panose="020B0602020104020603" pitchFamily="34" charset="0"/>
              </a:rPr>
              <a:t>Team e-mail:  hamiltontf@icloud.com</a:t>
            </a:r>
          </a:p>
          <a:p>
            <a:r>
              <a:rPr lang="en-US" dirty="0">
                <a:latin typeface="Tw Cen MT" panose="020B0602020104020603" pitchFamily="34" charset="0"/>
              </a:rPr>
              <a:t>Booster Club e-mail:  hamiltontrackbooster@gmail.com</a:t>
            </a:r>
          </a:p>
          <a:p>
            <a:r>
              <a:rPr lang="en-US" dirty="0">
                <a:latin typeface="Tw Cen MT" panose="020B0602020104020603" pitchFamily="34" charset="0"/>
              </a:rPr>
              <a:t>Purpose:  Assist, Communicate, Raise Funds, Provide Volunteers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75110160"/>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mp:transition xmlns:mp="http://schemas.microsoft.com/office/mac/powerpoint/2008/main" spd="med"/>
    </mc:Fallback>
  </mc:AlternateContent>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200" u="sng" dirty="0">
                <a:latin typeface="Calibri" panose="020F0502020204030204" pitchFamily="34" charset="0"/>
                <a:cs typeface="Calibri" panose="020F0502020204030204" pitchFamily="34" charset="0"/>
              </a:rPr>
              <a:t>Husky Team &amp; Fan Gear</a:t>
            </a:r>
          </a:p>
        </p:txBody>
      </p:sp>
      <p:sp>
        <p:nvSpPr>
          <p:cNvPr id="3" name="Content Placeholder 2"/>
          <p:cNvSpPr>
            <a:spLocks noGrp="1"/>
          </p:cNvSpPr>
          <p:nvPr>
            <p:ph idx="1"/>
          </p:nvPr>
        </p:nvSpPr>
        <p:spPr/>
        <p:txBody>
          <a:bodyPr>
            <a:normAutofit/>
          </a:bodyPr>
          <a:lstStyle/>
          <a:p>
            <a:r>
              <a:rPr lang="en-US" dirty="0">
                <a:latin typeface="Calibri" panose="020F0502020204030204" pitchFamily="34" charset="0"/>
                <a:cs typeface="Calibri" panose="020F0502020204030204" pitchFamily="34" charset="0"/>
              </a:rPr>
              <a:t>All Athletes that would like to purchase their own race day shorts, can purchase them online at BSN Team Sports.  </a:t>
            </a:r>
            <a:r>
              <a:rPr lang="en-US" b="1" dirty="0">
                <a:latin typeface="Calibri" panose="020F0502020204030204" pitchFamily="34" charset="0"/>
                <a:cs typeface="Calibri" panose="020F0502020204030204" pitchFamily="34" charset="0"/>
              </a:rPr>
              <a:t>Store Closes 2</a:t>
            </a:r>
            <a:r>
              <a:rPr lang="en-US" b="1" dirty="0" smtClean="0">
                <a:latin typeface="Calibri" panose="020F0502020204030204" pitchFamily="34" charset="0"/>
                <a:cs typeface="Calibri" panose="020F0502020204030204" pitchFamily="34" charset="0"/>
              </a:rPr>
              <a:t>/21/25, </a:t>
            </a:r>
            <a:r>
              <a:rPr lang="en-US" b="1" dirty="0">
                <a:latin typeface="Calibri" panose="020F0502020204030204" pitchFamily="34" charset="0"/>
                <a:cs typeface="Calibri" panose="020F0502020204030204" pitchFamily="34" charset="0"/>
              </a:rPr>
              <a:t>so get your orders in now!</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https://</a:t>
            </a:r>
            <a:r>
              <a:rPr lang="en-US" dirty="0" err="1">
                <a:latin typeface="Calibri" panose="020F0502020204030204" pitchFamily="34" charset="0"/>
                <a:cs typeface="Calibri" panose="020F0502020204030204" pitchFamily="34" charset="0"/>
              </a:rPr>
              <a:t>bsnteamsports.com</a:t>
            </a:r>
            <a:r>
              <a:rPr lang="en-US" dirty="0">
                <a:latin typeface="Calibri" panose="020F0502020204030204" pitchFamily="34" charset="0"/>
                <a:cs typeface="Calibri" panose="020F0502020204030204" pitchFamily="34" charset="0"/>
              </a:rPr>
              <a:t>/shop/z5LmsV9xkF</a:t>
            </a:r>
          </a:p>
          <a:p>
            <a:pPr marL="0" indent="0">
              <a:buNone/>
            </a:pPr>
            <a:r>
              <a:rPr lang="en-US" dirty="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Access code is z5LmsV9xkF </a:t>
            </a:r>
            <a:r>
              <a:rPr lang="en-US" dirty="0">
                <a:latin typeface="Calibri" panose="020F0502020204030204" pitchFamily="34" charset="0"/>
                <a:cs typeface="Calibri" panose="020F0502020204030204" pitchFamily="34" charset="0"/>
              </a:rPr>
              <a:t>for team </a:t>
            </a:r>
            <a:r>
              <a:rPr lang="en-US" dirty="0" smtClean="0">
                <a:latin typeface="Calibri" panose="020F0502020204030204" pitchFamily="34" charset="0"/>
                <a:cs typeface="Calibri" panose="020F0502020204030204" pitchFamily="34" charset="0"/>
              </a:rPr>
              <a:t>apparel</a:t>
            </a:r>
            <a:endParaRPr lang="en-US" dirty="0">
              <a:latin typeface="Calibri" panose="020F0502020204030204" pitchFamily="34" charset="0"/>
              <a:cs typeface="Calibri" panose="020F0502020204030204" pitchFamily="34" charset="0"/>
            </a:endParaRPr>
          </a:p>
          <a:p>
            <a:r>
              <a:rPr lang="en-US" b="1" u="sng" dirty="0">
                <a:latin typeface="Calibri" panose="020F0502020204030204" pitchFamily="34" charset="0"/>
                <a:cs typeface="Calibri" panose="020F0502020204030204" pitchFamily="34" charset="0"/>
              </a:rPr>
              <a:t>Fan Gear &amp; Athlete Apparel</a:t>
            </a:r>
          </a:p>
          <a:p>
            <a:r>
              <a:rPr lang="en-US" dirty="0" smtClean="0">
                <a:latin typeface="Calibri" panose="020F0502020204030204" pitchFamily="34" charset="0"/>
                <a:cs typeface="Calibri" panose="020F0502020204030204" pitchFamily="34" charset="0"/>
              </a:rPr>
              <a:t>Hamilton Track Boosters will also be selling team shirts for $25 all season long!</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68344031"/>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mp:transition xmlns:mp="http://schemas.microsoft.com/office/mac/powerpoint/2008/main" spd="med"/>
    </mc:Fallback>
  </mc:AlternateContent>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latin typeface="Calibri" panose="020F0502020204030204" pitchFamily="34" charset="0"/>
                <a:cs typeface="Calibri" panose="020F0502020204030204" pitchFamily="34" charset="0"/>
              </a:rPr>
              <a:t>Volunteers Needed – All Dates Tentative!</a:t>
            </a:r>
            <a:br>
              <a:rPr lang="en-US" u="sng" dirty="0">
                <a:latin typeface="Calibri" panose="020F0502020204030204" pitchFamily="34" charset="0"/>
                <a:cs typeface="Calibri" panose="020F0502020204030204" pitchFamily="34" charset="0"/>
              </a:rPr>
            </a:br>
            <a:r>
              <a:rPr lang="en-US" sz="3200" dirty="0">
                <a:latin typeface="Calibri" panose="020F0502020204030204" pitchFamily="34" charset="0"/>
                <a:cs typeface="Calibri" panose="020F0502020204030204" pitchFamily="34" charset="0"/>
              </a:rPr>
              <a:t>Sign Up Genius Links will be sent out</a:t>
            </a:r>
          </a:p>
        </p:txBody>
      </p:sp>
      <p:sp>
        <p:nvSpPr>
          <p:cNvPr id="3" name="Content Placeholder 2"/>
          <p:cNvSpPr>
            <a:spLocks noGrp="1"/>
          </p:cNvSpPr>
          <p:nvPr>
            <p:ph idx="1"/>
          </p:nvPr>
        </p:nvSpPr>
        <p:spPr/>
        <p:txBody>
          <a:bodyPr>
            <a:normAutofit lnSpcReduction="10000"/>
          </a:bodyPr>
          <a:lstStyle/>
          <a:p>
            <a:r>
              <a:rPr lang="en-US" dirty="0">
                <a:latin typeface="Calibri" panose="020F0502020204030204" pitchFamily="34" charset="0"/>
                <a:cs typeface="Calibri" panose="020F0502020204030204" pitchFamily="34" charset="0"/>
              </a:rPr>
              <a:t>Booster Club – Next Booster Club Meeting is </a:t>
            </a:r>
            <a:r>
              <a:rPr lang="en-US" dirty="0" smtClean="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in Cafeteria, All Parents are welcome! </a:t>
            </a:r>
          </a:p>
          <a:p>
            <a:r>
              <a:rPr lang="en-US" dirty="0">
                <a:latin typeface="Calibri" panose="020F0502020204030204" pitchFamily="34" charset="0"/>
                <a:cs typeface="Calibri" panose="020F0502020204030204" pitchFamily="34" charset="0"/>
              </a:rPr>
              <a:t>Time trials: </a:t>
            </a:r>
            <a:r>
              <a:rPr lang="en-US" dirty="0" smtClean="0">
                <a:latin typeface="Calibri" panose="020F0502020204030204" pitchFamily="34" charset="0"/>
                <a:cs typeface="Calibri" panose="020F0502020204030204" pitchFamily="34" charset="0"/>
              </a:rPr>
              <a:t>2/26/25</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Team photo &amp; Uniform handout </a:t>
            </a:r>
            <a:r>
              <a:rPr lang="en-US">
                <a:latin typeface="Calibri" panose="020F0502020204030204" pitchFamily="34" charset="0"/>
                <a:cs typeface="Calibri" panose="020F0502020204030204" pitchFamily="34" charset="0"/>
              </a:rPr>
              <a:t>2</a:t>
            </a:r>
            <a:r>
              <a:rPr lang="en-US" smtClean="0">
                <a:latin typeface="Calibri" panose="020F0502020204030204" pitchFamily="34" charset="0"/>
                <a:cs typeface="Calibri" panose="020F0502020204030204" pitchFamily="34" charset="0"/>
              </a:rPr>
              <a:t>/28/25</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Dual Meets at Hamilton: 2</a:t>
            </a:r>
            <a:r>
              <a:rPr lang="en-US" dirty="0" smtClean="0">
                <a:latin typeface="Calibri" panose="020F0502020204030204" pitchFamily="34" charset="0"/>
                <a:cs typeface="Calibri" panose="020F0502020204030204" pitchFamily="34" charset="0"/>
              </a:rPr>
              <a:t>/26/2025 and 3/11/2025</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Lunches at Invitationals</a:t>
            </a:r>
          </a:p>
          <a:p>
            <a:r>
              <a:rPr lang="en-US" dirty="0">
                <a:latin typeface="Calibri" panose="020F0502020204030204" pitchFamily="34" charset="0"/>
                <a:cs typeface="Calibri" panose="020F0502020204030204" pitchFamily="34" charset="0"/>
              </a:rPr>
              <a:t>Willie Williams Tucson: </a:t>
            </a:r>
            <a:r>
              <a:rPr lang="en-US" dirty="0" smtClean="0">
                <a:latin typeface="Calibri" panose="020F0502020204030204" pitchFamily="34" charset="0"/>
                <a:cs typeface="Calibri" panose="020F0502020204030204" pitchFamily="34" charset="0"/>
              </a:rPr>
              <a:t>TBD</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Chandler City Meet: </a:t>
            </a:r>
            <a:r>
              <a:rPr lang="en-US" dirty="0" smtClean="0">
                <a:latin typeface="Calibri" panose="020F0502020204030204" pitchFamily="34" charset="0"/>
                <a:cs typeface="Calibri" panose="020F0502020204030204" pitchFamily="34" charset="0"/>
              </a:rPr>
              <a:t>4-23-2025 @ Chandler High School</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Fundraising</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94711755"/>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mp:transition xmlns:mp="http://schemas.microsoft.com/office/mac/powerpoint/2008/main" spd="med"/>
    </mc:Fallback>
  </mc:AlternateContent>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A8EFB950-97F1-4FE5-AE64-55920C741681}"/>
              </a:ext>
            </a:extLst>
          </p:cNvPr>
          <p:cNvSpPr>
            <a:spLocks noGrp="1"/>
          </p:cNvSpPr>
          <p:nvPr>
            <p:ph type="title"/>
          </p:nvPr>
        </p:nvSpPr>
        <p:spPr>
          <a:xfrm>
            <a:off x="838202" y="939113"/>
            <a:ext cx="10515600" cy="1421027"/>
          </a:xfrm>
        </p:spPr>
        <p:txBody>
          <a:bodyPr>
            <a:normAutofit fontScale="90000"/>
          </a:bodyPr>
          <a:lstStyle/>
          <a:p>
            <a:pPr algn="ctr">
              <a:lnSpc>
                <a:spcPct val="100000"/>
              </a:lnSpc>
              <a:spcAft>
                <a:spcPts val="1800"/>
              </a:spcAft>
            </a:pPr>
            <a:r>
              <a:rPr lang="en-US" sz="4000" u="sng" dirty="0">
                <a:latin typeface="Calibri" panose="020F0502020204030204" pitchFamily="34" charset="0"/>
                <a:cs typeface="Calibri" panose="020F0502020204030204" pitchFamily="34" charset="0"/>
              </a:rPr>
              <a:t>FUNDRAISING</a:t>
            </a:r>
            <a:r>
              <a:rPr lang="en-US" u="sng" dirty="0">
                <a:latin typeface="Calibri" panose="020F0502020204030204" pitchFamily="34" charset="0"/>
                <a:cs typeface="Calibri" panose="020F0502020204030204" pitchFamily="34" charset="0"/>
              </a:rPr>
              <a:t/>
            </a:r>
            <a:br>
              <a:rPr lang="en-US" u="sng" dirty="0">
                <a:latin typeface="Calibri" panose="020F0502020204030204" pitchFamily="34" charset="0"/>
                <a:cs typeface="Calibri" panose="020F0502020204030204" pitchFamily="34" charset="0"/>
              </a:rPr>
            </a:br>
            <a:r>
              <a:rPr lang="en-US" sz="2200" dirty="0">
                <a:latin typeface="Calibri" panose="020F0502020204030204" pitchFamily="34" charset="0"/>
                <a:cs typeface="Calibri" panose="020F0502020204030204" pitchFamily="34" charset="0"/>
              </a:rPr>
              <a:t>We will continue to have as many fundraisers as possible to help build this program with the proper and up to date equipment and tools needed to maximize every athletes potential on the field.  </a:t>
            </a:r>
            <a:r>
              <a:rPr lang="en-US" sz="2200" u="sng" dirty="0">
                <a:latin typeface="Calibri" panose="020F0502020204030204" pitchFamily="34" charset="0"/>
                <a:cs typeface="Calibri" panose="020F0502020204030204" pitchFamily="34" charset="0"/>
              </a:rPr>
              <a:t/>
            </a:r>
            <a:br>
              <a:rPr lang="en-US" sz="2200" u="sng" dirty="0">
                <a:latin typeface="Calibri" panose="020F0502020204030204" pitchFamily="34" charset="0"/>
                <a:cs typeface="Calibri" panose="020F0502020204030204" pitchFamily="34" charset="0"/>
              </a:rPr>
            </a:br>
            <a:r>
              <a:rPr lang="en-US" sz="2200" dirty="0">
                <a:latin typeface="Calibri" panose="020F0502020204030204" pitchFamily="34" charset="0"/>
                <a:cs typeface="Calibri" panose="020F0502020204030204" pitchFamily="34" charset="0"/>
              </a:rPr>
              <a:t>Funds are raised to provide equipment, athlete meals at Invitationals, Travel for Out of Town Meets, Team Events, Uniforms, Senior Dinner, Awards, Banquet</a:t>
            </a:r>
            <a:r>
              <a:rPr lang="en-US" sz="2700" dirty="0">
                <a:latin typeface="Calibri" panose="020F0502020204030204" pitchFamily="34" charset="0"/>
                <a:cs typeface="Calibri" panose="020F0502020204030204" pitchFamily="34" charset="0"/>
              </a:rPr>
              <a:t/>
            </a:r>
            <a:br>
              <a:rPr lang="en-US" sz="2700" dirty="0">
                <a:latin typeface="Calibri" panose="020F0502020204030204" pitchFamily="34" charset="0"/>
                <a:cs typeface="Calibri" panose="020F0502020204030204" pitchFamily="34" charset="0"/>
              </a:rPr>
            </a:br>
            <a:endParaRPr lang="en-US" sz="27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2682C0BF-B753-4BED-AE46-6550D8A7A6F0}"/>
              </a:ext>
            </a:extLst>
          </p:cNvPr>
          <p:cNvSpPr>
            <a:spLocks noGrp="1"/>
          </p:cNvSpPr>
          <p:nvPr>
            <p:ph idx="1"/>
          </p:nvPr>
        </p:nvSpPr>
        <p:spPr>
          <a:xfrm>
            <a:off x="838200" y="2533135"/>
            <a:ext cx="10515600" cy="4077730"/>
          </a:xfrm>
        </p:spPr>
        <p:txBody>
          <a:bodyPr>
            <a:normAutofit/>
          </a:bodyPr>
          <a:lstStyle/>
          <a:p>
            <a:r>
              <a:rPr lang="en-US" dirty="0" smtClean="0">
                <a:latin typeface="Calibri" panose="020F0502020204030204" pitchFamily="34" charset="0"/>
                <a:cs typeface="Calibri" panose="020F0502020204030204" pitchFamily="34" charset="0"/>
              </a:rPr>
              <a:t>SNAP-RAISE </a:t>
            </a:r>
            <a:r>
              <a:rPr lang="en-US" dirty="0">
                <a:latin typeface="Calibri" panose="020F0502020204030204" pitchFamily="34" charset="0"/>
                <a:cs typeface="Calibri" panose="020F0502020204030204" pitchFamily="34" charset="0"/>
              </a:rPr>
              <a:t>FUNDRAISING CAMPAIGN </a:t>
            </a:r>
            <a:r>
              <a:rPr lang="en-US" dirty="0" smtClean="0">
                <a:latin typeface="Calibri" panose="020F0502020204030204" pitchFamily="34" charset="0"/>
                <a:cs typeface="Calibri" panose="020F0502020204030204" pitchFamily="34" charset="0"/>
              </a:rPr>
              <a:t>(2/24/25)</a:t>
            </a:r>
          </a:p>
          <a:p>
            <a:r>
              <a:rPr lang="en-US" dirty="0" smtClean="0">
                <a:highlight>
                  <a:srgbClr val="FFFF00"/>
                </a:highlight>
                <a:latin typeface="Calibri" panose="020F0502020204030204" pitchFamily="34" charset="0"/>
                <a:cs typeface="Calibri" panose="020F0502020204030204" pitchFamily="34" charset="0"/>
              </a:rPr>
              <a:t>HAMILTON TRACK POWER CARDS FUNDRAISER (2/27/25)</a:t>
            </a:r>
            <a:endParaRPr lang="en-US" dirty="0">
              <a:highlight>
                <a:srgbClr val="FFFF00"/>
              </a:highlight>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FAN GEAR/APPAREL – BUDDIES ALLSTARS (orders must be turned in by </a:t>
            </a:r>
            <a:r>
              <a:rPr lang="en-US" dirty="0" smtClean="0">
                <a:latin typeface="Calibri" panose="020F0502020204030204" pitchFamily="34" charset="0"/>
                <a:cs typeface="Calibri" panose="020F0502020204030204" pitchFamily="34" charset="0"/>
              </a:rPr>
              <a:t>2/21/25)</a:t>
            </a:r>
            <a:r>
              <a:rPr lang="en-US" dirty="0">
                <a:latin typeface="Calibri" panose="020F0502020204030204" pitchFamily="34" charset="0"/>
                <a:cs typeface="Calibri" panose="020F0502020204030204" pitchFamily="34" charset="0"/>
              </a:rPr>
              <a:t>	</a:t>
            </a:r>
          </a:p>
          <a:p>
            <a:r>
              <a:rPr lang="en-US" dirty="0" smtClean="0">
                <a:latin typeface="Calibri" panose="020F0502020204030204" pitchFamily="34" charset="0"/>
                <a:cs typeface="Calibri" panose="020F0502020204030204" pitchFamily="34" charset="0"/>
              </a:rPr>
              <a:t>Road Runner Sports (2/12/25) </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DONATIONS </a:t>
            </a:r>
          </a:p>
          <a:p>
            <a:r>
              <a:rPr lang="en-US" dirty="0">
                <a:latin typeface="Calibri" panose="020F0502020204030204" pitchFamily="34" charset="0"/>
                <a:cs typeface="Calibri" panose="020F0502020204030204" pitchFamily="34" charset="0"/>
              </a:rPr>
              <a:t>CONCESSIONS</a:t>
            </a:r>
          </a:p>
          <a:p>
            <a:r>
              <a:rPr lang="en-US" dirty="0">
                <a:latin typeface="Calibri" panose="020F0502020204030204" pitchFamily="34" charset="0"/>
                <a:cs typeface="Calibri" panose="020F0502020204030204" pitchFamily="34" charset="0"/>
              </a:rPr>
              <a:t>CORPORATE </a:t>
            </a:r>
            <a:r>
              <a:rPr lang="en-US" dirty="0" smtClean="0">
                <a:latin typeface="Calibri" panose="020F0502020204030204" pitchFamily="34" charset="0"/>
                <a:cs typeface="Calibri" panose="020F0502020204030204" pitchFamily="34" charset="0"/>
              </a:rPr>
              <a:t>SPONSORS</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04066813"/>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mp:transition xmlns:mp="http://schemas.microsoft.com/office/mac/powerpoint/2008/main" spd="med"/>
    </mc:Fallback>
  </mc:AlternateContent>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E104F16B-F581-4B5E-B862-41025BAA1BF0}"/>
              </a:ext>
            </a:extLst>
          </p:cNvPr>
          <p:cNvSpPr txBox="1"/>
          <p:nvPr/>
        </p:nvSpPr>
        <p:spPr>
          <a:xfrm>
            <a:off x="102262" y="295964"/>
            <a:ext cx="11957183" cy="5632311"/>
          </a:xfrm>
          <a:prstGeom prst="rect">
            <a:avLst/>
          </a:prstGeom>
          <a:noFill/>
        </p:spPr>
        <p:txBody>
          <a:bodyPr wrap="square" rtlCol="0">
            <a:spAutoFit/>
          </a:bodyPr>
          <a:lstStyle/>
          <a:p>
            <a:pPr algn="ctr"/>
            <a:r>
              <a:rPr lang="en-US" sz="6000" b="1" u="sng" dirty="0" smtClean="0"/>
              <a:t>Snap-Raise Fundraiser</a:t>
            </a:r>
          </a:p>
          <a:p>
            <a:pPr algn="ctr"/>
            <a:endParaRPr lang="en-US" sz="6000" b="1" u="sng" dirty="0" smtClean="0"/>
          </a:p>
          <a:p>
            <a:pPr algn="ctr"/>
            <a:r>
              <a:rPr lang="en-US" sz="6000" b="1" u="sng" dirty="0" smtClean="0"/>
              <a:t>http://raise.snap.app/join_code/401529041</a:t>
            </a:r>
          </a:p>
          <a:p>
            <a:pPr algn="ctr"/>
            <a:endParaRPr lang="en-US" sz="6000" b="1" u="sng" dirty="0"/>
          </a:p>
          <a:p>
            <a:pPr algn="ctr"/>
            <a:r>
              <a:rPr lang="en-US" sz="6000" b="1" u="sng" dirty="0" smtClean="0"/>
              <a:t>Join Code: 401529041</a:t>
            </a:r>
            <a:endParaRPr lang="en-US" sz="6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15373582"/>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mp:transition xmlns:mp="http://schemas.microsoft.com/office/mac/powerpoint/2008/main" spd="med"/>
    </mc:Fallback>
  </mc:AlternateContent>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193040"/>
            <a:ext cx="11836400" cy="1320800"/>
          </a:xfrm>
        </p:spPr>
        <p:txBody>
          <a:bodyPr>
            <a:normAutofit/>
          </a:bodyPr>
          <a:lstStyle/>
          <a:p>
            <a:pPr algn="ctr"/>
            <a:r>
              <a:rPr lang="en-US" sz="2800" b="1" u="sng" dirty="0">
                <a:latin typeface="Calibri" panose="020F0502020204030204" pitchFamily="34" charset="0"/>
                <a:cs typeface="Calibri" panose="020F0502020204030204" pitchFamily="34" charset="0"/>
              </a:rPr>
              <a:t>Easy ways to support our Track Program!  Tax Credit &amp; Fry’s Card Program</a:t>
            </a:r>
            <a:r>
              <a:rPr lang="en-US" sz="2800" u="sng" dirty="0">
                <a:latin typeface="Calibri" panose="020F0502020204030204" pitchFamily="34" charset="0"/>
                <a:cs typeface="Calibri" panose="020F0502020204030204" pitchFamily="34" charset="0"/>
              </a:rPr>
              <a:t/>
            </a:r>
            <a:br>
              <a:rPr lang="en-US" sz="2800" u="sng" dirty="0">
                <a:latin typeface="Calibri" panose="020F0502020204030204" pitchFamily="34" charset="0"/>
                <a:cs typeface="Calibri" panose="020F0502020204030204" pitchFamily="34" charset="0"/>
              </a:rPr>
            </a:br>
            <a:r>
              <a:rPr lang="en-US" sz="2800" u="sng" dirty="0">
                <a:latin typeface="Calibri" panose="020F0502020204030204" pitchFamily="34" charset="0"/>
                <a:cs typeface="Calibri" panose="020F0502020204030204" pitchFamily="34" charset="0"/>
              </a:rPr>
              <a:t> </a:t>
            </a:r>
          </a:p>
        </p:txBody>
      </p:sp>
      <p:sp>
        <p:nvSpPr>
          <p:cNvPr id="3" name="Content Placeholder 2"/>
          <p:cNvSpPr>
            <a:spLocks noGrp="1"/>
          </p:cNvSpPr>
          <p:nvPr>
            <p:ph idx="1"/>
          </p:nvPr>
        </p:nvSpPr>
        <p:spPr>
          <a:xfrm>
            <a:off x="629919" y="1067430"/>
            <a:ext cx="6489001" cy="3006731"/>
          </a:xfrm>
        </p:spPr>
        <p:txBody>
          <a:bodyPr>
            <a:normAutofit/>
          </a:bodyPr>
          <a:lstStyle/>
          <a:p>
            <a:pPr marL="0" indent="0">
              <a:buNone/>
            </a:pPr>
            <a:r>
              <a:rPr lang="en-US" sz="4500" b="1" dirty="0">
                <a:latin typeface="Tw Cen MT" panose="020B0602020104020603" pitchFamily="34" charset="0"/>
              </a:rPr>
              <a:t> </a:t>
            </a:r>
            <a:r>
              <a:rPr lang="en-US" sz="2000" b="1" dirty="0">
                <a:latin typeface="Calibri" panose="020F0502020204030204" pitchFamily="34" charset="0"/>
                <a:cs typeface="Calibri" panose="020F0502020204030204" pitchFamily="34" charset="0"/>
              </a:rPr>
              <a:t>TAX CREDIT</a:t>
            </a:r>
          </a:p>
          <a:p>
            <a:r>
              <a:rPr lang="en-US" sz="1900" dirty="0">
                <a:latin typeface="Calibri" panose="020F0502020204030204" pitchFamily="34" charset="0"/>
                <a:cs typeface="Calibri" panose="020F0502020204030204" pitchFamily="34" charset="0"/>
              </a:rPr>
              <a:t>Please earmark for Track and Field for funds to go to Track and Field</a:t>
            </a:r>
          </a:p>
          <a:p>
            <a:r>
              <a:rPr lang="en-US" sz="1900" dirty="0">
                <a:latin typeface="Calibri" panose="020F0502020204030204" pitchFamily="34" charset="0"/>
                <a:cs typeface="Calibri" panose="020F0502020204030204" pitchFamily="34" charset="0"/>
              </a:rPr>
              <a:t>Pay to Play </a:t>
            </a:r>
            <a:r>
              <a:rPr lang="en-US" sz="1900" dirty="0" smtClean="0">
                <a:latin typeface="Calibri" panose="020F0502020204030204" pitchFamily="34" charset="0"/>
                <a:cs typeface="Calibri" panose="020F0502020204030204" pitchFamily="34" charset="0"/>
              </a:rPr>
              <a:t>$100 </a:t>
            </a:r>
            <a:r>
              <a:rPr lang="en-US" sz="1900" dirty="0">
                <a:latin typeface="Calibri" panose="020F0502020204030204" pitchFamily="34" charset="0"/>
                <a:cs typeface="Calibri" panose="020F0502020204030204" pitchFamily="34" charset="0"/>
              </a:rPr>
              <a:t>can be credited to athlete if earmarked</a:t>
            </a:r>
          </a:p>
          <a:p>
            <a:r>
              <a:rPr lang="en-US" sz="1900" dirty="0">
                <a:latin typeface="Calibri" panose="020F0502020204030204" pitchFamily="34" charset="0"/>
                <a:cs typeface="Calibri" panose="020F0502020204030204" pitchFamily="34" charset="0"/>
              </a:rPr>
              <a:t>Up to $200 / $400 each year</a:t>
            </a:r>
          </a:p>
          <a:p>
            <a:r>
              <a:rPr lang="en-US" sz="1800" dirty="0">
                <a:latin typeface="Calibri" panose="020F0502020204030204" pitchFamily="34" charset="0"/>
                <a:cs typeface="Calibri" panose="020F0502020204030204" pitchFamily="34" charset="0"/>
                <a:hlinkClick r:id="rId3"/>
              </a:rPr>
              <a:t>http://www.cusd80.com/taxcredit</a:t>
            </a:r>
            <a:endParaRPr lang="en-US" sz="1800" dirty="0">
              <a:latin typeface="Calibri" panose="020F0502020204030204" pitchFamily="34" charset="0"/>
              <a:cs typeface="Calibri" panose="020F0502020204030204" pitchFamily="34" charset="0"/>
            </a:endParaRPr>
          </a:p>
          <a:p>
            <a:endParaRPr lang="en-US" dirty="0">
              <a:latin typeface="Tw Cen MT" panose="020B0602020104020603" pitchFamily="34" charset="0"/>
            </a:endParaRPr>
          </a:p>
        </p:txBody>
      </p:sp>
      <p:graphicFrame>
        <p:nvGraphicFramePr>
          <p:cNvPr id="4" name="Picture Placeholder 4">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76DA96BF-7AA5-44A2-83E0-D2BB625B0617}"/>
              </a:ext>
            </a:extLst>
          </p:cNvPr>
          <p:cNvGraphicFramePr>
            <a:graphicFrameLocks noChangeAspect="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4072228052"/>
              </p:ext>
            </p:extLst>
          </p:nvPr>
        </p:nvGraphicFramePr>
        <p:xfrm>
          <a:off x="7362761" y="1067430"/>
          <a:ext cx="4544759" cy="5685401"/>
        </p:xfrm>
        <a:graphic>
          <a:graphicData uri="http://schemas.openxmlformats.org/presentationml/2006/ole">
            <p:oleObj spid="_x0000_s2231" name="Acrobat Document" r:id="rId4" imgW="5549900" imgH="7175500" progId="">
              <p:embed/>
            </p:oleObj>
          </a:graphicData>
        </a:graphic>
      </p:graphicFrame>
      <p:sp>
        <p:nvSpPr>
          <p:cNvPr id="6" name="TextBox 5">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492EB2DC-FA3D-4766-9CC0-5345E0FBCBCF}"/>
              </a:ext>
            </a:extLst>
          </p:cNvPr>
          <p:cNvSpPr txBox="1"/>
          <p:nvPr/>
        </p:nvSpPr>
        <p:spPr>
          <a:xfrm>
            <a:off x="711200" y="4246880"/>
            <a:ext cx="6407721" cy="2339102"/>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FRYS CARD PROGRAM	</a:t>
            </a:r>
          </a:p>
          <a:p>
            <a:endParaRPr lang="en-US"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Go online to </a:t>
            </a:r>
            <a:r>
              <a:rPr lang="en-US" dirty="0">
                <a:latin typeface="Calibri" panose="020F0502020204030204" pitchFamily="34" charset="0"/>
                <a:cs typeface="Calibri" panose="020F0502020204030204" pitchFamily="34" charset="0"/>
                <a:hlinkClick r:id="rId5"/>
              </a:rPr>
              <a:t>frysfood.com</a:t>
            </a:r>
            <a:r>
              <a:rPr lang="en-US" dirty="0">
                <a:latin typeface="Calibri" panose="020F0502020204030204" pitchFamily="34" charset="0"/>
                <a:cs typeface="Calibri" panose="020F0502020204030204" pitchFamily="34" charset="0"/>
              </a:rPr>
              <a:t> and under account summary choose community rewards. Add our number, 33335. The Hamilton Track Booster organization should come up and click on it and enroll.</a:t>
            </a:r>
          </a:p>
          <a:p>
            <a:endParaRPr lang="en-US"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This will not affect your gas points.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3113764"/>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mp:transition xmlns:mp="http://schemas.microsoft.com/office/mac/powerpoint/2008/main" spd="med"/>
    </mc:Fallback>
  </mc:AlternateContent>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25829" y="248479"/>
            <a:ext cx="10363198" cy="487018"/>
          </a:xfrm>
        </p:spPr>
        <p:txBody>
          <a:bodyPr>
            <a:noAutofit/>
          </a:bodyPr>
          <a:lstStyle/>
          <a:p>
            <a:pPr algn="ctr"/>
            <a:r>
              <a:rPr lang="en-US" sz="3200" b="1" u="sng" dirty="0">
                <a:latin typeface="Calibri" panose="020F0502020204030204" pitchFamily="34" charset="0"/>
                <a:cs typeface="Calibri" panose="020F0502020204030204" pitchFamily="34" charset="0"/>
              </a:rPr>
              <a:t>Frequently Asked Questions &amp; Answers</a:t>
            </a:r>
          </a:p>
        </p:txBody>
      </p:sp>
      <p:sp>
        <p:nvSpPr>
          <p:cNvPr id="3" name="Content Placeholder 2"/>
          <p:cNvSpPr>
            <a:spLocks noGrp="1"/>
          </p:cNvSpPr>
          <p:nvPr>
            <p:ph idx="1"/>
          </p:nvPr>
        </p:nvSpPr>
        <p:spPr>
          <a:xfrm>
            <a:off x="142239" y="629920"/>
            <a:ext cx="5262882" cy="6228080"/>
          </a:xfrm>
        </p:spPr>
        <p:txBody>
          <a:bodyPr>
            <a:normAutofit fontScale="25000" lnSpcReduction="20000"/>
          </a:bodyPr>
          <a:lstStyle/>
          <a:p>
            <a:pPr marL="0" indent="0">
              <a:buNone/>
            </a:pPr>
            <a:r>
              <a:rPr lang="en-US" dirty="0"/>
              <a:t> </a:t>
            </a:r>
            <a:endParaRPr lang="en-US" sz="11200" b="1" dirty="0"/>
          </a:p>
          <a:p>
            <a:pPr marL="0" indent="0">
              <a:buNone/>
            </a:pPr>
            <a:r>
              <a:rPr lang="en-US" sz="4800" b="1" dirty="0">
                <a:latin typeface="Calibri" panose="020F0502020204030204" pitchFamily="34" charset="0"/>
                <a:cs typeface="Calibri" panose="020F0502020204030204" pitchFamily="34" charset="0"/>
              </a:rPr>
              <a:t>What if my athlete is in a Winter sport or another Sport?  </a:t>
            </a:r>
            <a:r>
              <a:rPr lang="en-US" sz="4800" dirty="0">
                <a:latin typeface="Calibri" panose="020F0502020204030204" pitchFamily="34" charset="0"/>
                <a:cs typeface="Calibri" panose="020F0502020204030204" pitchFamily="34" charset="0"/>
              </a:rPr>
              <a:t>We have several athletes that come over from Winter Sports once they end. </a:t>
            </a:r>
          </a:p>
          <a:p>
            <a:pPr marL="0" indent="0">
              <a:buNone/>
            </a:pPr>
            <a:endParaRPr lang="en-US" sz="4800" dirty="0">
              <a:latin typeface="Calibri" panose="020F0502020204030204" pitchFamily="34" charset="0"/>
              <a:cs typeface="Calibri" panose="020F0502020204030204" pitchFamily="34" charset="0"/>
            </a:endParaRPr>
          </a:p>
          <a:p>
            <a:pPr marL="0" indent="0">
              <a:buNone/>
            </a:pPr>
            <a:r>
              <a:rPr lang="en-US" sz="4800" b="1" dirty="0">
                <a:latin typeface="Calibri" panose="020F0502020204030204" pitchFamily="34" charset="0"/>
                <a:cs typeface="Calibri" panose="020F0502020204030204" pitchFamily="34" charset="0"/>
              </a:rPr>
              <a:t>Do we practice over Spring Break?  </a:t>
            </a:r>
            <a:r>
              <a:rPr lang="en-US" sz="4800" dirty="0">
                <a:latin typeface="Calibri" panose="020F0502020204030204" pitchFamily="34" charset="0"/>
                <a:cs typeface="Calibri" panose="020F0502020204030204" pitchFamily="34" charset="0"/>
              </a:rPr>
              <a:t>Yes, practice and meets are held during Spring Break. </a:t>
            </a:r>
          </a:p>
          <a:p>
            <a:pPr marL="0" indent="0">
              <a:buNone/>
            </a:pPr>
            <a:endParaRPr lang="en-US" sz="4800" dirty="0">
              <a:latin typeface="Calibri" panose="020F0502020204030204" pitchFamily="34" charset="0"/>
              <a:cs typeface="Calibri" panose="020F0502020204030204" pitchFamily="34" charset="0"/>
            </a:endParaRPr>
          </a:p>
          <a:p>
            <a:pPr marL="0" indent="0">
              <a:buNone/>
            </a:pPr>
            <a:r>
              <a:rPr lang="en-US" sz="4800" b="1" dirty="0">
                <a:latin typeface="Calibri" panose="020F0502020204030204" pitchFamily="34" charset="0"/>
                <a:cs typeface="Calibri" panose="020F0502020204030204" pitchFamily="34" charset="0"/>
              </a:rPr>
              <a:t>What are Dual Meets and who participates?  </a:t>
            </a:r>
            <a:r>
              <a:rPr lang="en-US" sz="4800" dirty="0">
                <a:latin typeface="Calibri" panose="020F0502020204030204" pitchFamily="34" charset="0"/>
                <a:cs typeface="Calibri" panose="020F0502020204030204" pitchFamily="34" charset="0"/>
              </a:rPr>
              <a:t>Dual Meets are for everyone and a great opportunity for the Non-Varsity Athletes to showcase their talent!  Dual Meets are not State Qualifying Meets.</a:t>
            </a:r>
          </a:p>
          <a:p>
            <a:pPr marL="0" indent="0">
              <a:buNone/>
            </a:pPr>
            <a:endParaRPr lang="en-US" sz="4800" dirty="0">
              <a:latin typeface="Calibri" panose="020F0502020204030204" pitchFamily="34" charset="0"/>
              <a:cs typeface="Calibri" panose="020F0502020204030204" pitchFamily="34" charset="0"/>
            </a:endParaRPr>
          </a:p>
          <a:p>
            <a:pPr marL="0" indent="0">
              <a:buNone/>
            </a:pPr>
            <a:r>
              <a:rPr lang="en-US" sz="4800" b="1" dirty="0">
                <a:latin typeface="Calibri" panose="020F0502020204030204" pitchFamily="34" charset="0"/>
                <a:cs typeface="Calibri" panose="020F0502020204030204" pitchFamily="34" charset="0"/>
              </a:rPr>
              <a:t>What are Invitationals and who participates?  </a:t>
            </a:r>
            <a:r>
              <a:rPr lang="en-US" sz="4800" dirty="0">
                <a:latin typeface="Calibri" panose="020F0502020204030204" pitchFamily="34" charset="0"/>
                <a:cs typeface="Calibri" panose="020F0502020204030204" pitchFamily="34" charset="0"/>
              </a:rPr>
              <a:t>Varsity athletes participate in the Invitationals, however, there are typically three Invitationals that non-Varsity has the opportunity to run (Willie Williams in Tucson, Becky Matthews (Open meet) and Chandler City Meet).  All Invitationals are State Qualifying (FAT timed).</a:t>
            </a:r>
          </a:p>
          <a:p>
            <a:pPr marL="0" indent="0">
              <a:buNone/>
            </a:pPr>
            <a:endParaRPr lang="en-US" sz="4800" dirty="0">
              <a:latin typeface="Calibri" panose="020F0502020204030204" pitchFamily="34" charset="0"/>
              <a:cs typeface="Calibri" panose="020F0502020204030204" pitchFamily="34" charset="0"/>
            </a:endParaRPr>
          </a:p>
          <a:p>
            <a:pPr marL="0" indent="0">
              <a:buNone/>
            </a:pPr>
            <a:r>
              <a:rPr lang="en-US" sz="4800" b="1" dirty="0">
                <a:latin typeface="Calibri" panose="020F0502020204030204" pitchFamily="34" charset="0"/>
                <a:cs typeface="Calibri" panose="020F0502020204030204" pitchFamily="34" charset="0"/>
              </a:rPr>
              <a:t>Where do I find information about the Invitational Meets</a:t>
            </a:r>
            <a:r>
              <a:rPr lang="en-US" sz="4800" dirty="0">
                <a:latin typeface="Calibri" panose="020F0502020204030204" pitchFamily="34" charset="0"/>
                <a:cs typeface="Calibri" panose="020F0502020204030204" pitchFamily="34" charset="0"/>
              </a:rPr>
              <a:t>  (start time, heat sheets, schedule of events, etc.) We will post on website, Facebook and twitter.</a:t>
            </a:r>
          </a:p>
          <a:p>
            <a:pPr marL="0" indent="0">
              <a:buNone/>
            </a:pPr>
            <a:endParaRPr lang="en-US" sz="4800" dirty="0">
              <a:latin typeface="Calibri" panose="020F0502020204030204" pitchFamily="34" charset="0"/>
              <a:cs typeface="Calibri" panose="020F0502020204030204" pitchFamily="34" charset="0"/>
            </a:endParaRPr>
          </a:p>
          <a:p>
            <a:pPr marL="0" indent="0">
              <a:buNone/>
            </a:pPr>
            <a:r>
              <a:rPr lang="en-US" sz="4800" b="1" dirty="0">
                <a:latin typeface="Calibri" panose="020F0502020204030204" pitchFamily="34" charset="0"/>
                <a:cs typeface="Calibri" panose="020F0502020204030204" pitchFamily="34" charset="0"/>
              </a:rPr>
              <a:t>When will my son/daughter know what event(s) they are running?  </a:t>
            </a:r>
            <a:r>
              <a:rPr lang="en-US" sz="4800" dirty="0">
                <a:latin typeface="Calibri" panose="020F0502020204030204" pitchFamily="34" charset="0"/>
                <a:cs typeface="Calibri" panose="020F0502020204030204" pitchFamily="34" charset="0"/>
              </a:rPr>
              <a:t>Coaches will inform athletes at practice and by Team App.</a:t>
            </a:r>
          </a:p>
          <a:p>
            <a:pPr marL="0" indent="0">
              <a:buNone/>
            </a:pPr>
            <a:endParaRPr lang="en-US" sz="4800" dirty="0">
              <a:latin typeface="Calibri" panose="020F0502020204030204" pitchFamily="34" charset="0"/>
              <a:cs typeface="Calibri" panose="020F0502020204030204" pitchFamily="34" charset="0"/>
            </a:endParaRPr>
          </a:p>
          <a:p>
            <a:pPr marL="0" indent="0">
              <a:buNone/>
            </a:pPr>
            <a:r>
              <a:rPr lang="en-US" sz="4800" b="1" dirty="0">
                <a:latin typeface="Calibri" panose="020F0502020204030204" pitchFamily="34" charset="0"/>
                <a:cs typeface="Calibri" panose="020F0502020204030204" pitchFamily="34" charset="0"/>
              </a:rPr>
              <a:t>Will my son/daughter compete in more than 1 event? </a:t>
            </a:r>
            <a:r>
              <a:rPr lang="en-US" sz="4800" dirty="0">
                <a:latin typeface="Calibri" panose="020F0502020204030204" pitchFamily="34" charset="0"/>
                <a:cs typeface="Calibri" panose="020F0502020204030204" pitchFamily="34" charset="0"/>
              </a:rPr>
              <a:t> Dual meets yes, for other meets coaches will decide.</a:t>
            </a:r>
          </a:p>
          <a:p>
            <a:pPr marL="0" indent="0">
              <a:buNone/>
            </a:pPr>
            <a:endParaRPr lang="en-US" sz="4800" dirty="0">
              <a:latin typeface="Calibri" panose="020F0502020204030204" pitchFamily="34" charset="0"/>
              <a:cs typeface="Calibri" panose="020F0502020204030204" pitchFamily="34" charset="0"/>
            </a:endParaRPr>
          </a:p>
          <a:p>
            <a:pPr marL="0" indent="0">
              <a:buNone/>
            </a:pPr>
            <a:r>
              <a:rPr lang="en-US" sz="4800" b="1" dirty="0">
                <a:latin typeface="Calibri" panose="020F0502020204030204" pitchFamily="34" charset="0"/>
                <a:cs typeface="Calibri" panose="020F0502020204030204" pitchFamily="34" charset="0"/>
              </a:rPr>
              <a:t>What is FAT? </a:t>
            </a:r>
            <a:r>
              <a:rPr lang="en-US" sz="4800" dirty="0">
                <a:latin typeface="Calibri" panose="020F0502020204030204" pitchFamily="34" charset="0"/>
                <a:cs typeface="Calibri" panose="020F0502020204030204" pitchFamily="34" charset="0"/>
              </a:rPr>
              <a:t>Fully Automatic Timing system that captures digital race results/ only used at Invitational and State Qualifying Meets.</a:t>
            </a:r>
            <a:r>
              <a:rPr lang="en-US" sz="4800" b="1" dirty="0">
                <a:latin typeface="Calibri" panose="020F0502020204030204" pitchFamily="34" charset="0"/>
                <a:cs typeface="Calibri" panose="020F0502020204030204" pitchFamily="34" charset="0"/>
              </a:rPr>
              <a:t> </a:t>
            </a:r>
          </a:p>
          <a:p>
            <a:pPr marL="0" indent="0">
              <a:buNone/>
            </a:pPr>
            <a:endParaRPr lang="en-US" sz="4800" b="1" dirty="0">
              <a:latin typeface="Calibri" panose="020F0502020204030204" pitchFamily="34" charset="0"/>
              <a:cs typeface="Calibri" panose="020F0502020204030204" pitchFamily="34" charset="0"/>
            </a:endParaRPr>
          </a:p>
          <a:p>
            <a:pPr marL="0" indent="0">
              <a:buNone/>
            </a:pPr>
            <a:r>
              <a:rPr lang="en-US" sz="4800" b="1" dirty="0">
                <a:latin typeface="Calibri" panose="020F0502020204030204" pitchFamily="34" charset="0"/>
                <a:cs typeface="Calibri" panose="020F0502020204030204" pitchFamily="34" charset="0"/>
              </a:rPr>
              <a:t>What meets are State qualifying meets?  </a:t>
            </a:r>
            <a:r>
              <a:rPr lang="en-US" sz="4800" dirty="0">
                <a:latin typeface="Calibri" panose="020F0502020204030204" pitchFamily="34" charset="0"/>
                <a:cs typeface="Calibri" panose="020F0502020204030204" pitchFamily="34" charset="0"/>
              </a:rPr>
              <a:t>All Invitationals are State Qualifying Meets (FAT timed).</a:t>
            </a:r>
          </a:p>
          <a:p>
            <a:pPr marL="0" indent="0">
              <a:buNone/>
            </a:pPr>
            <a:endParaRPr lang="en-US" sz="4800" dirty="0">
              <a:latin typeface="Tw Cen MT" panose="020B0602020104020603" pitchFamily="34" charset="0"/>
            </a:endParaRPr>
          </a:p>
          <a:p>
            <a:pPr marL="0" indent="0" algn="ctr">
              <a:buNone/>
            </a:pPr>
            <a:endParaRPr lang="en-US" sz="4800" dirty="0"/>
          </a:p>
          <a:p>
            <a:pPr marL="0" indent="0" algn="ctr">
              <a:buNone/>
            </a:pPr>
            <a:r>
              <a:rPr lang="en-US" sz="4800" dirty="0"/>
              <a:t>								</a:t>
            </a:r>
          </a:p>
          <a:p>
            <a:endParaRPr lang="en-US" dirty="0"/>
          </a:p>
        </p:txBody>
      </p:sp>
      <p:sp>
        <p:nvSpPr>
          <p:cNvPr id="11" name="Rectangle 10">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4CCD7FF6-2142-4CA6-AEA3-CD9ADCEEE5A3}"/>
              </a:ext>
            </a:extLst>
          </p:cNvPr>
          <p:cNvSpPr/>
          <p:nvPr/>
        </p:nvSpPr>
        <p:spPr>
          <a:xfrm>
            <a:off x="6096000" y="629920"/>
            <a:ext cx="5953761" cy="5831340"/>
          </a:xfrm>
          <a:prstGeom prst="rect">
            <a:avLst/>
          </a:prstGeom>
        </p:spPr>
        <p:txBody>
          <a:bodyPr wrap="square">
            <a:spAutoFit/>
          </a:bodyPr>
          <a:lstStyle/>
          <a:p>
            <a:r>
              <a:rPr lang="en-US" sz="1200" b="1" dirty="0"/>
              <a:t> </a:t>
            </a:r>
            <a:endParaRPr lang="en-US" sz="1200" dirty="0"/>
          </a:p>
          <a:p>
            <a:r>
              <a:rPr lang="en-US" sz="1200" b="1" dirty="0">
                <a:latin typeface="Calibri" panose="020F0502020204030204" pitchFamily="34" charset="0"/>
                <a:cs typeface="Calibri" panose="020F0502020204030204" pitchFamily="34" charset="0"/>
              </a:rPr>
              <a:t>Who runs in the relays and is it always the same team? </a:t>
            </a:r>
            <a:r>
              <a:rPr lang="en-US" sz="1200" dirty="0">
                <a:latin typeface="Calibri" panose="020F0502020204030204" pitchFamily="34" charset="0"/>
                <a:cs typeface="Calibri" panose="020F0502020204030204" pitchFamily="34" charset="0"/>
              </a:rPr>
              <a:t>Relays are put together based on running times. Coaches will decide who makes the relay teams.</a:t>
            </a:r>
          </a:p>
          <a:p>
            <a:endParaRPr lang="en-US" sz="1200" dirty="0">
              <a:latin typeface="Calibri" panose="020F0502020204030204" pitchFamily="34" charset="0"/>
              <a:cs typeface="Calibri" panose="020F0502020204030204" pitchFamily="34" charset="0"/>
            </a:endParaRPr>
          </a:p>
          <a:p>
            <a:r>
              <a:rPr lang="en-US" sz="1200" b="1" dirty="0">
                <a:latin typeface="Calibri" panose="020F0502020204030204" pitchFamily="34" charset="0"/>
                <a:cs typeface="Calibri" panose="020F0502020204030204" pitchFamily="34" charset="0"/>
              </a:rPr>
              <a:t>Does it cost to get into Dual Meets?</a:t>
            </a:r>
            <a:r>
              <a:rPr lang="en-US" sz="1200" dirty="0">
                <a:latin typeface="Calibri" panose="020F0502020204030204" pitchFamily="34" charset="0"/>
                <a:cs typeface="Calibri" panose="020F0502020204030204" pitchFamily="34" charset="0"/>
              </a:rPr>
              <a:t>  No</a:t>
            </a:r>
          </a:p>
          <a:p>
            <a:r>
              <a:rPr lang="en-US" sz="1200" b="1" dirty="0">
                <a:latin typeface="Calibri" panose="020F0502020204030204" pitchFamily="34" charset="0"/>
                <a:cs typeface="Calibri" panose="020F0502020204030204" pitchFamily="34" charset="0"/>
              </a:rPr>
              <a:t> </a:t>
            </a:r>
            <a:endParaRPr lang="en-US" sz="1200" dirty="0">
              <a:latin typeface="Calibri" panose="020F0502020204030204" pitchFamily="34" charset="0"/>
              <a:cs typeface="Calibri" panose="020F0502020204030204" pitchFamily="34" charset="0"/>
            </a:endParaRPr>
          </a:p>
          <a:p>
            <a:pPr defTabSz="914411">
              <a:lnSpc>
                <a:spcPct val="70000"/>
              </a:lnSpc>
              <a:spcBef>
                <a:spcPts val="1000"/>
              </a:spcBef>
            </a:pPr>
            <a:r>
              <a:rPr lang="en-US" sz="1200" b="1" dirty="0">
                <a:latin typeface="Calibri" panose="020F0502020204030204" pitchFamily="34" charset="0"/>
                <a:cs typeface="Calibri" panose="020F0502020204030204" pitchFamily="34" charset="0"/>
              </a:rPr>
              <a:t>Does it cost to get into Invitationals?  </a:t>
            </a:r>
            <a:r>
              <a:rPr lang="en-US" sz="1200" dirty="0">
                <a:latin typeface="Calibri" panose="020F0502020204030204" pitchFamily="34" charset="0"/>
                <a:cs typeface="Calibri" panose="020F0502020204030204" pitchFamily="34" charset="0"/>
              </a:rPr>
              <a:t>Yes, most are $5.00 entrance fee except Chandler Rotary which is $10.00 and Sun Angel classic  adult $8.00 and child $5.00.</a:t>
            </a:r>
          </a:p>
          <a:p>
            <a:endParaRPr lang="en-US" sz="1200" b="1" dirty="0">
              <a:latin typeface="Calibri" panose="020F0502020204030204" pitchFamily="34" charset="0"/>
              <a:cs typeface="Calibri" panose="020F0502020204030204" pitchFamily="34" charset="0"/>
            </a:endParaRPr>
          </a:p>
          <a:p>
            <a:pPr defTabSz="914411">
              <a:lnSpc>
                <a:spcPct val="70000"/>
              </a:lnSpc>
              <a:spcBef>
                <a:spcPts val="1000"/>
              </a:spcBef>
            </a:pPr>
            <a:r>
              <a:rPr lang="en-US" sz="1200" b="1" dirty="0">
                <a:latin typeface="Calibri" panose="020F0502020204030204" pitchFamily="34" charset="0"/>
                <a:cs typeface="Calibri" panose="020F0502020204030204" pitchFamily="34" charset="0"/>
              </a:rPr>
              <a:t>Can I bring a cooler / Tent, etc.?   </a:t>
            </a:r>
            <a:r>
              <a:rPr lang="en-US" sz="1200" dirty="0">
                <a:latin typeface="Calibri" panose="020F0502020204030204" pitchFamily="34" charset="0"/>
                <a:cs typeface="Calibri" panose="020F0502020204030204" pitchFamily="34" charset="0"/>
              </a:rPr>
              <a:t>Most meets allow you bring coolers, backpacks, tents, umbrellas.  The Sun Angel Meet at ASU has a clear bag policy and limitations as to what you can bring in. </a:t>
            </a:r>
          </a:p>
          <a:p>
            <a:pPr defTabSz="914411">
              <a:lnSpc>
                <a:spcPct val="70000"/>
              </a:lnSpc>
              <a:spcBef>
                <a:spcPts val="1000"/>
              </a:spcBef>
            </a:pPr>
            <a:endParaRPr lang="en-US" sz="1200" dirty="0">
              <a:latin typeface="Calibri" panose="020F0502020204030204" pitchFamily="34" charset="0"/>
              <a:cs typeface="Calibri" panose="020F0502020204030204" pitchFamily="34" charset="0"/>
            </a:endParaRPr>
          </a:p>
          <a:p>
            <a:pPr defTabSz="914411">
              <a:lnSpc>
                <a:spcPct val="70000"/>
              </a:lnSpc>
              <a:spcBef>
                <a:spcPts val="1000"/>
              </a:spcBef>
            </a:pPr>
            <a:r>
              <a:rPr lang="en-US" sz="1200" b="1" dirty="0">
                <a:latin typeface="Calibri" panose="020F0502020204030204" pitchFamily="34" charset="0"/>
                <a:cs typeface="Calibri" panose="020F0502020204030204" pitchFamily="34" charset="0"/>
              </a:rPr>
              <a:t>Is food provided at all the meets? </a:t>
            </a:r>
            <a:r>
              <a:rPr lang="en-US" sz="1200" dirty="0">
                <a:latin typeface="Calibri" panose="020F0502020204030204" pitchFamily="34" charset="0"/>
                <a:cs typeface="Calibri" panose="020F0502020204030204" pitchFamily="34" charset="0"/>
              </a:rPr>
              <a:t> Food is provided by the boosters at invitational meets, lunch and snacks, drinks (water and Gatorade) We recommend athletes to pack additional items in case this doesn’t work for your child.</a:t>
            </a:r>
          </a:p>
          <a:p>
            <a:r>
              <a:rPr lang="en-US" sz="1200" dirty="0">
                <a:latin typeface="Calibri" panose="020F0502020204030204" pitchFamily="34" charset="0"/>
                <a:cs typeface="Calibri" panose="020F0502020204030204" pitchFamily="34" charset="0"/>
              </a:rPr>
              <a:t>							</a:t>
            </a:r>
          </a:p>
          <a:p>
            <a:r>
              <a:rPr lang="en-US" sz="1200" b="1" dirty="0">
                <a:latin typeface="Calibri" panose="020F0502020204030204" pitchFamily="34" charset="0"/>
                <a:cs typeface="Calibri" panose="020F0502020204030204" pitchFamily="34" charset="0"/>
              </a:rPr>
              <a:t>Why doesn't everyone run at the Invitationals?  </a:t>
            </a:r>
            <a:r>
              <a:rPr lang="en-US" sz="1200" dirty="0">
                <a:latin typeface="Calibri" panose="020F0502020204030204" pitchFamily="34" charset="0"/>
                <a:cs typeface="Calibri" panose="020F0502020204030204" pitchFamily="34" charset="0"/>
              </a:rPr>
              <a:t>Limited entries per event											                                     </a:t>
            </a:r>
            <a:r>
              <a:rPr lang="en-US" sz="1200" dirty="0" smtClean="0">
                <a:latin typeface="Calibri" panose="020F0502020204030204" pitchFamily="34" charset="0"/>
                <a:cs typeface="Calibri" panose="020F0502020204030204" pitchFamily="34" charset="0"/>
              </a:rPr>
              <a:t> </a:t>
            </a:r>
            <a:r>
              <a:rPr lang="en-US" sz="1200" b="1" dirty="0">
                <a:latin typeface="Calibri" panose="020F0502020204030204" pitchFamily="34" charset="0"/>
                <a:cs typeface="Calibri" panose="020F0502020204030204" pitchFamily="34" charset="0"/>
              </a:rPr>
              <a:t>What if they have a failing grade?  Can they still compete? </a:t>
            </a:r>
            <a:endParaRPr lang="en-US" sz="1200" dirty="0">
              <a:latin typeface="Calibri" panose="020F0502020204030204" pitchFamily="34" charset="0"/>
              <a:cs typeface="Calibri" panose="020F0502020204030204" pitchFamily="34" charset="0"/>
            </a:endParaRPr>
          </a:p>
          <a:p>
            <a:r>
              <a:rPr lang="en-US" sz="1200" dirty="0">
                <a:latin typeface="Calibri" panose="020F0502020204030204" pitchFamily="34" charset="0"/>
                <a:cs typeface="Calibri" panose="020F0502020204030204" pitchFamily="34" charset="0"/>
              </a:rPr>
              <a:t>No, Student needs to attend Husky Room.</a:t>
            </a:r>
          </a:p>
          <a:p>
            <a:r>
              <a:rPr lang="en-US" sz="1200" dirty="0">
                <a:latin typeface="Calibri" panose="020F0502020204030204" pitchFamily="34" charset="0"/>
                <a:cs typeface="Calibri" panose="020F0502020204030204" pitchFamily="34" charset="0"/>
              </a:rPr>
              <a:t>	</a:t>
            </a:r>
          </a:p>
          <a:p>
            <a:r>
              <a:rPr lang="en-US" sz="1200" b="1" dirty="0">
                <a:latin typeface="Calibri" panose="020F0502020204030204" pitchFamily="34" charset="0"/>
                <a:cs typeface="Calibri" panose="020F0502020204030204" pitchFamily="34" charset="0"/>
              </a:rPr>
              <a:t>What time do the Dual Meets start?  </a:t>
            </a:r>
            <a:r>
              <a:rPr lang="en-US" sz="1200" dirty="0">
                <a:latin typeface="Calibri" panose="020F0502020204030204" pitchFamily="34" charset="0"/>
                <a:cs typeface="Calibri" panose="020F0502020204030204" pitchFamily="34" charset="0"/>
              </a:rPr>
              <a:t>Home meets start at 3:30</a:t>
            </a:r>
            <a:r>
              <a:rPr lang="en-US" sz="1200" b="1" dirty="0">
                <a:latin typeface="Calibri" panose="020F0502020204030204" pitchFamily="34" charset="0"/>
                <a:cs typeface="Calibri" panose="020F0502020204030204" pitchFamily="34" charset="0"/>
              </a:rPr>
              <a:t>/</a:t>
            </a:r>
            <a:r>
              <a:rPr lang="en-US" sz="1200" dirty="0">
                <a:latin typeface="Calibri" panose="020F0502020204030204" pitchFamily="34" charset="0"/>
                <a:cs typeface="Calibri" panose="020F0502020204030204" pitchFamily="34" charset="0"/>
              </a:rPr>
              <a:t>Away meets start at 4:15 to 4:30.</a:t>
            </a:r>
          </a:p>
          <a:p>
            <a:r>
              <a:rPr lang="en-US" sz="1200" dirty="0">
                <a:latin typeface="Calibri" panose="020F0502020204030204" pitchFamily="34" charset="0"/>
                <a:cs typeface="Calibri" panose="020F0502020204030204" pitchFamily="34" charset="0"/>
              </a:rPr>
              <a:t> </a:t>
            </a:r>
          </a:p>
          <a:p>
            <a:r>
              <a:rPr lang="en-US" sz="1200" b="1" dirty="0">
                <a:latin typeface="Calibri" panose="020F0502020204030204" pitchFamily="34" charset="0"/>
                <a:cs typeface="Calibri" panose="020F0502020204030204" pitchFamily="34" charset="0"/>
              </a:rPr>
              <a:t>What time do the Invitationals start?</a:t>
            </a:r>
            <a:endParaRPr lang="en-US" sz="1200" dirty="0">
              <a:latin typeface="Calibri" panose="020F0502020204030204" pitchFamily="34" charset="0"/>
              <a:cs typeface="Calibri" panose="020F0502020204030204" pitchFamily="34" charset="0"/>
            </a:endParaRPr>
          </a:p>
          <a:p>
            <a:r>
              <a:rPr lang="en-US" sz="1200" dirty="0">
                <a:latin typeface="Calibri" panose="020F0502020204030204" pitchFamily="34" charset="0"/>
                <a:cs typeface="Calibri" panose="020F0502020204030204" pitchFamily="34" charset="0"/>
              </a:rPr>
              <a:t>TBA we will communicate through twitter, Facebook page and website.							  </a:t>
            </a:r>
          </a:p>
          <a:p>
            <a:r>
              <a:rPr lang="en-US" sz="1200" b="1" dirty="0">
                <a:latin typeface="Calibri" panose="020F0502020204030204" pitchFamily="34" charset="0"/>
                <a:cs typeface="Calibri" panose="020F0502020204030204" pitchFamily="34" charset="0"/>
              </a:rPr>
              <a:t>Do we practice every day?</a:t>
            </a:r>
            <a:r>
              <a:rPr lang="en-US" sz="1200" dirty="0">
                <a:latin typeface="Calibri" panose="020F0502020204030204" pitchFamily="34" charset="0"/>
                <a:cs typeface="Calibri" panose="020F0502020204030204" pitchFamily="34" charset="0"/>
              </a:rPr>
              <a:t> Yes											</a:t>
            </a:r>
          </a:p>
          <a:p>
            <a:r>
              <a:rPr lang="en-US" sz="1200" b="1" dirty="0">
                <a:latin typeface="Calibri" panose="020F0502020204030204" pitchFamily="34" charset="0"/>
                <a:cs typeface="Calibri" panose="020F0502020204030204" pitchFamily="34" charset="0"/>
              </a:rPr>
              <a:t>What time is practice?</a:t>
            </a:r>
            <a:r>
              <a:rPr lang="en-US" sz="1200" dirty="0">
                <a:latin typeface="Calibri" panose="020F0502020204030204" pitchFamily="34" charset="0"/>
                <a:cs typeface="Calibri" panose="020F0502020204030204" pitchFamily="34" charset="0"/>
              </a:rPr>
              <a:t> 3:15 - 5:30</a:t>
            </a:r>
            <a:r>
              <a:rPr lang="en-US" sz="1200" dirty="0">
                <a:latin typeface="Tw Cen MT" panose="020B0602020104020603" pitchFamily="34" charset="0"/>
              </a:rPr>
              <a:t>	</a:t>
            </a:r>
            <a:r>
              <a:rPr lang="en-US" sz="1200" dirty="0"/>
              <a:t>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5616121"/>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mp:transition xmlns:mp="http://schemas.microsoft.com/office/mac/powerpoint/2008/main" spd="med"/>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228537A1-A5C7-4107-A209-8083CEBC3C41}"/>
              </a:ext>
            </a:extLst>
          </p:cNvPr>
          <p:cNvSpPr>
            <a:spLocks noGrp="1"/>
          </p:cNvSpPr>
          <p:nvPr>
            <p:ph type="title"/>
          </p:nvPr>
        </p:nvSpPr>
        <p:spPr>
          <a:xfrm>
            <a:off x="839789" y="200026"/>
            <a:ext cx="10515600" cy="561973"/>
          </a:xfrm>
        </p:spPr>
        <p:txBody>
          <a:bodyPr>
            <a:normAutofit/>
          </a:bodyPr>
          <a:lstStyle/>
          <a:p>
            <a:pPr algn="ctr"/>
            <a:r>
              <a:rPr lang="en-US" sz="2400" b="1" dirty="0"/>
              <a:t>Hamilton Track &amp; Field Philosophy &amp; Goals </a:t>
            </a:r>
          </a:p>
        </p:txBody>
      </p:sp>
      <p:sp>
        <p:nvSpPr>
          <p:cNvPr id="4" name="Content Placeholder 3">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CAFA1C64-B0A8-45EC-A636-DC0CC2A1EDDE}"/>
              </a:ext>
            </a:extLst>
          </p:cNvPr>
          <p:cNvSpPr>
            <a:spLocks noGrp="1"/>
          </p:cNvSpPr>
          <p:nvPr>
            <p:ph sz="half" idx="2"/>
          </p:nvPr>
        </p:nvSpPr>
        <p:spPr>
          <a:xfrm>
            <a:off x="400050" y="657225"/>
            <a:ext cx="11420475" cy="6086475"/>
          </a:xfrm>
        </p:spPr>
        <p:txBody>
          <a:bodyPr>
            <a:normAutofit fontScale="25000" lnSpcReduction="20000"/>
          </a:bodyPr>
          <a:lstStyle/>
          <a:p>
            <a:pPr marL="0" indent="0" algn="ctr">
              <a:lnSpc>
                <a:spcPct val="120000"/>
              </a:lnSpc>
              <a:spcBef>
                <a:spcPts val="0"/>
              </a:spcBef>
              <a:spcAft>
                <a:spcPts val="1200"/>
              </a:spcAft>
              <a:buNone/>
            </a:pPr>
            <a:r>
              <a:rPr lang="en-US" sz="5600" dirty="0"/>
              <a:t>The goal of the Hamilton Track and Field program is to provide student athletes with a positive experience based upon character, dedication, discipline, honor, and integrity. Hamilton track and field athletes will represent themselves, their families, their school, their community and the Hamilton Track and Field program by being model citizens and students on the track, in school, and in the community.</a:t>
            </a:r>
          </a:p>
          <a:p>
            <a:pPr marL="0" indent="0" algn="ctr">
              <a:lnSpc>
                <a:spcPct val="120000"/>
              </a:lnSpc>
              <a:spcBef>
                <a:spcPts val="0"/>
              </a:spcBef>
              <a:buNone/>
            </a:pPr>
            <a:r>
              <a:rPr lang="en-US" sz="6400" b="1" u="sng" dirty="0"/>
              <a:t>Commitment</a:t>
            </a:r>
            <a:endParaRPr lang="en-US" sz="6400" dirty="0"/>
          </a:p>
          <a:p>
            <a:pPr marL="0" indent="0" algn="ctr">
              <a:lnSpc>
                <a:spcPct val="120000"/>
              </a:lnSpc>
              <a:spcBef>
                <a:spcPts val="0"/>
              </a:spcBef>
              <a:buNone/>
            </a:pPr>
            <a:r>
              <a:rPr lang="en-US" sz="5600" dirty="0"/>
              <a:t>Your membership on this track team indicates your commitment to abide by the rules and regulations of the Hamilton Athletic Department and its coaching staff.  Your continued participation on this team will be determined by following these rules and regulations.</a:t>
            </a:r>
          </a:p>
          <a:p>
            <a:pPr marL="0" indent="0" algn="ctr">
              <a:lnSpc>
                <a:spcPct val="120000"/>
              </a:lnSpc>
              <a:spcBef>
                <a:spcPts val="0"/>
              </a:spcBef>
              <a:buNone/>
            </a:pPr>
            <a:endParaRPr lang="en-US" sz="5600" dirty="0"/>
          </a:p>
          <a:p>
            <a:pPr marL="0" indent="0" algn="ctr">
              <a:lnSpc>
                <a:spcPct val="120000"/>
              </a:lnSpc>
              <a:spcBef>
                <a:spcPts val="0"/>
              </a:spcBef>
              <a:spcAft>
                <a:spcPts val="600"/>
              </a:spcAft>
              <a:buNone/>
            </a:pPr>
            <a:r>
              <a:rPr lang="en-US" sz="6400" b="1" u="sng" dirty="0"/>
              <a:t>Expectations</a:t>
            </a:r>
          </a:p>
          <a:p>
            <a:pPr marL="0" indent="0" algn="ctr">
              <a:lnSpc>
                <a:spcPct val="120000"/>
              </a:lnSpc>
              <a:spcBef>
                <a:spcPts val="0"/>
              </a:spcBef>
              <a:spcAft>
                <a:spcPts val="600"/>
              </a:spcAft>
              <a:buNone/>
            </a:pPr>
            <a:r>
              <a:rPr lang="en-US" sz="5600" dirty="0"/>
              <a:t>Positive behavior at all times. In other words, no profanity, fighting, or disrespect towards officials, teammates, coaches, or opponents.    During a race, practice good sportsmanship and professionalism. </a:t>
            </a:r>
          </a:p>
          <a:p>
            <a:pPr marL="0" lvl="0" indent="0" algn="ctr">
              <a:lnSpc>
                <a:spcPct val="120000"/>
              </a:lnSpc>
              <a:spcBef>
                <a:spcPts val="0"/>
              </a:spcBef>
              <a:spcAft>
                <a:spcPts val="600"/>
              </a:spcAft>
              <a:buNone/>
            </a:pPr>
            <a:r>
              <a:rPr lang="en-US" sz="5600" dirty="0"/>
              <a:t>Responsible and reliable (be at practice and be on time!).  Arrange your other activities around track (doctor’s appts, work, clubs, </a:t>
            </a:r>
            <a:r>
              <a:rPr lang="en-US" sz="5600" dirty="0" err="1"/>
              <a:t>etc</a:t>
            </a:r>
            <a:r>
              <a:rPr lang="en-US" sz="5600" dirty="0"/>
              <a:t>). </a:t>
            </a:r>
          </a:p>
          <a:p>
            <a:pPr marL="0" lvl="0" indent="0" algn="ctr">
              <a:lnSpc>
                <a:spcPct val="120000"/>
              </a:lnSpc>
              <a:spcBef>
                <a:spcPts val="0"/>
              </a:spcBef>
              <a:spcAft>
                <a:spcPts val="600"/>
              </a:spcAft>
              <a:buNone/>
            </a:pPr>
            <a:r>
              <a:rPr lang="en-US" sz="5600" dirty="0"/>
              <a:t>Pride in individual and team performances</a:t>
            </a:r>
          </a:p>
          <a:p>
            <a:pPr marL="0" lvl="0" indent="0" algn="ctr">
              <a:lnSpc>
                <a:spcPct val="120000"/>
              </a:lnSpc>
              <a:spcBef>
                <a:spcPts val="0"/>
              </a:spcBef>
              <a:spcAft>
                <a:spcPts val="600"/>
              </a:spcAft>
              <a:buNone/>
            </a:pPr>
            <a:r>
              <a:rPr lang="en-US" sz="5600" dirty="0"/>
              <a:t>Listen to coaches at all times</a:t>
            </a:r>
          </a:p>
          <a:p>
            <a:pPr marL="0" lvl="0" indent="0" algn="ctr">
              <a:lnSpc>
                <a:spcPct val="120000"/>
              </a:lnSpc>
              <a:spcBef>
                <a:spcPts val="0"/>
              </a:spcBef>
              <a:spcAft>
                <a:spcPts val="600"/>
              </a:spcAft>
              <a:buNone/>
            </a:pPr>
            <a:r>
              <a:rPr lang="en-US" sz="5600" dirty="0"/>
              <a:t>Conduct yourself in a mature manner at all track and field activities.</a:t>
            </a:r>
          </a:p>
          <a:p>
            <a:pPr marL="0" lvl="0" indent="0" algn="ctr">
              <a:lnSpc>
                <a:spcPct val="120000"/>
              </a:lnSpc>
              <a:spcBef>
                <a:spcPts val="0"/>
              </a:spcBef>
              <a:spcAft>
                <a:spcPts val="600"/>
              </a:spcAft>
              <a:buNone/>
            </a:pPr>
            <a:r>
              <a:rPr lang="en-US" sz="5600" dirty="0"/>
              <a:t>Be part of the solution, not part of the problem</a:t>
            </a:r>
          </a:p>
          <a:p>
            <a:pPr marL="0" lvl="0" indent="0" algn="ctr">
              <a:lnSpc>
                <a:spcPct val="120000"/>
              </a:lnSpc>
              <a:spcBef>
                <a:spcPts val="0"/>
              </a:spcBef>
              <a:spcAft>
                <a:spcPts val="1200"/>
              </a:spcAft>
              <a:buNone/>
            </a:pPr>
            <a:r>
              <a:rPr lang="en-US" sz="5600" dirty="0"/>
              <a:t>All student athletes are required to follow the rules and regulations set forth by the Hamilton Athletic Department. Failure to follow them will result in the consequences as outlined in the guidelines.</a:t>
            </a:r>
          </a:p>
          <a:p>
            <a:pPr marL="0" indent="0" algn="ctr">
              <a:lnSpc>
                <a:spcPct val="120000"/>
              </a:lnSpc>
              <a:spcBef>
                <a:spcPts val="0"/>
              </a:spcBef>
              <a:spcAft>
                <a:spcPts val="600"/>
              </a:spcAft>
              <a:buNone/>
            </a:pPr>
            <a:r>
              <a:rPr lang="en-US" sz="6400" b="1" u="sng" dirty="0"/>
              <a:t>Academic Success</a:t>
            </a:r>
            <a:r>
              <a:rPr lang="en-US" sz="6400" dirty="0"/>
              <a:t> </a:t>
            </a:r>
          </a:p>
          <a:p>
            <a:pPr marL="0" indent="0" algn="ctr">
              <a:lnSpc>
                <a:spcPct val="120000"/>
              </a:lnSpc>
              <a:spcBef>
                <a:spcPts val="0"/>
              </a:spcBef>
              <a:spcAft>
                <a:spcPts val="600"/>
              </a:spcAft>
              <a:buNone/>
            </a:pPr>
            <a:r>
              <a:rPr lang="en-US" sz="5600" dirty="0"/>
              <a:t>Equally important to your athletic success is your academic achievement.  Remember that you are a “student athlete.”  The coaching staff is here to help you excel in both athletic and academic areas.  It is important that academics come first!  The coaching staff will closely monitor your achievement in the classroom as well as on the athletic field.  If you are struggling in a class, ask the staff for assistance.  It is also important that you understand that the coaching staff will not tolerate using either academics or athletics as an excuse for procrastination or failure to complete your classroom assignments </a:t>
            </a:r>
            <a:r>
              <a:rPr lang="en-US" sz="5600" b="1" dirty="0"/>
              <a:t> </a:t>
            </a:r>
            <a:endParaRPr lang="en-US" sz="5600" dirty="0"/>
          </a:p>
          <a:p>
            <a:pPr marL="0" indent="0" algn="ctr">
              <a:buNone/>
            </a:pPr>
            <a:endParaRPr lang="en-US" sz="16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57929448"/>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mp:transition xmlns:mp="http://schemas.microsoft.com/office/mac/powerpoint/2008/main" spd="med"/>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Content Placeholder 5">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D58E8157-9690-46D8-98DA-B25E549EA913}"/>
              </a:ext>
            </a:extLst>
          </p:cNvPr>
          <p:cNvSpPr>
            <a:spLocks noGrp="1"/>
          </p:cNvSpPr>
          <p:nvPr>
            <p:ph sz="half" idx="2"/>
          </p:nvPr>
        </p:nvSpPr>
        <p:spPr>
          <a:xfrm>
            <a:off x="352425" y="188843"/>
            <a:ext cx="11439525" cy="6579705"/>
          </a:xfrm>
        </p:spPr>
        <p:txBody>
          <a:bodyPr>
            <a:noAutofit/>
          </a:bodyPr>
          <a:lstStyle/>
          <a:p>
            <a:pPr marL="0" indent="0" algn="ctr">
              <a:lnSpc>
                <a:spcPct val="100000"/>
              </a:lnSpc>
              <a:spcBef>
                <a:spcPts val="0"/>
              </a:spcBef>
              <a:buNone/>
            </a:pPr>
            <a:r>
              <a:rPr lang="en-US" sz="1800" b="1" u="sng" dirty="0"/>
              <a:t>Practice Guidelines</a:t>
            </a:r>
            <a:endParaRPr lang="en-US" sz="1800" dirty="0"/>
          </a:p>
          <a:p>
            <a:pPr marL="0" lvl="0" indent="0">
              <a:lnSpc>
                <a:spcPct val="100000"/>
              </a:lnSpc>
              <a:spcBef>
                <a:spcPts val="0"/>
              </a:spcBef>
              <a:spcAft>
                <a:spcPts val="600"/>
              </a:spcAft>
              <a:buNone/>
            </a:pPr>
            <a:r>
              <a:rPr lang="en-US" sz="1400" dirty="0"/>
              <a:t>1. Daily practice is from 3:15 – 5:30pm. Plan accordingly and be on time.  Do not expect to be able to leave before 5:30pm. If you work, let your boss know!     </a:t>
            </a:r>
          </a:p>
          <a:p>
            <a:pPr marL="0" lvl="0" indent="0">
              <a:lnSpc>
                <a:spcPct val="100000"/>
              </a:lnSpc>
              <a:spcBef>
                <a:spcPts val="0"/>
              </a:spcBef>
              <a:spcAft>
                <a:spcPts val="600"/>
              </a:spcAft>
              <a:buNone/>
            </a:pPr>
            <a:r>
              <a:rPr lang="en-US" sz="1400" dirty="0"/>
              <a:t>2. Spring Break or other special practices times TBA.</a:t>
            </a:r>
          </a:p>
          <a:p>
            <a:pPr marL="0" lvl="0" indent="0">
              <a:lnSpc>
                <a:spcPct val="100000"/>
              </a:lnSpc>
              <a:spcBef>
                <a:spcPts val="0"/>
              </a:spcBef>
              <a:buNone/>
            </a:pPr>
            <a:r>
              <a:rPr lang="en-US" sz="1400" dirty="0"/>
              <a:t>3. Pay attention to the weather forecast. The weather in Arizona is very HOT.  We will be outside! </a:t>
            </a:r>
            <a:r>
              <a:rPr lang="en-US" sz="1400" b="1" dirty="0"/>
              <a:t>Make sure you are drinking water throughout the day!     </a:t>
            </a:r>
            <a:r>
              <a:rPr lang="en-US" sz="1400" dirty="0"/>
              <a:t> </a:t>
            </a:r>
          </a:p>
          <a:p>
            <a:pPr marL="0" lvl="0" indent="0">
              <a:lnSpc>
                <a:spcPct val="100000"/>
              </a:lnSpc>
              <a:spcBef>
                <a:spcPts val="0"/>
              </a:spcBef>
              <a:spcAft>
                <a:spcPts val="600"/>
              </a:spcAft>
              <a:buNone/>
            </a:pPr>
            <a:r>
              <a:rPr lang="en-US" sz="1400" dirty="0"/>
              <a:t>     (not just when practice starts!)</a:t>
            </a:r>
          </a:p>
          <a:p>
            <a:pPr marL="0" lvl="0" indent="0">
              <a:lnSpc>
                <a:spcPct val="100000"/>
              </a:lnSpc>
              <a:spcBef>
                <a:spcPts val="0"/>
              </a:spcBef>
              <a:spcAft>
                <a:spcPts val="600"/>
              </a:spcAft>
              <a:buNone/>
            </a:pPr>
            <a:r>
              <a:rPr lang="en-US" sz="1400" dirty="0"/>
              <a:t>4. Shirts must be worn at all times, no matter what the weather is like. We are a co-ed team. </a:t>
            </a:r>
          </a:p>
          <a:p>
            <a:pPr marL="0" lvl="0" indent="0">
              <a:lnSpc>
                <a:spcPct val="100000"/>
              </a:lnSpc>
              <a:spcBef>
                <a:spcPts val="0"/>
              </a:spcBef>
              <a:spcAft>
                <a:spcPts val="600"/>
              </a:spcAft>
              <a:buNone/>
            </a:pPr>
            <a:r>
              <a:rPr lang="en-US" sz="1400" dirty="0"/>
              <a:t>5. Treatment: see Lance and </a:t>
            </a:r>
            <a:r>
              <a:rPr lang="en-US" sz="1400" dirty="0" smtClean="0"/>
              <a:t>the medical staff </a:t>
            </a:r>
            <a:r>
              <a:rPr lang="en-US" sz="1400" dirty="0"/>
              <a:t>by 3:15pm. If you are not in the training room by then they may not be able to treat you that day.</a:t>
            </a:r>
          </a:p>
          <a:p>
            <a:pPr marL="0" lvl="0" indent="0">
              <a:lnSpc>
                <a:spcPct val="100000"/>
              </a:lnSpc>
              <a:spcBef>
                <a:spcPts val="0"/>
              </a:spcBef>
              <a:spcAft>
                <a:spcPts val="600"/>
              </a:spcAft>
              <a:buNone/>
            </a:pPr>
            <a:r>
              <a:rPr lang="en-US" sz="1400" dirty="0"/>
              <a:t>6. If you are at school, you are expected to be at practice.</a:t>
            </a:r>
          </a:p>
          <a:p>
            <a:pPr marL="0" lvl="0" indent="0">
              <a:lnSpc>
                <a:spcPct val="100000"/>
              </a:lnSpc>
              <a:spcBef>
                <a:spcPts val="0"/>
              </a:spcBef>
              <a:buNone/>
            </a:pPr>
            <a:r>
              <a:rPr lang="en-US" sz="1400" dirty="0"/>
              <a:t>7. Excused absences – inform your head coach before the absence (note or email from parent) if possible.  Dr.’s appointments must be documented with a</a:t>
            </a:r>
          </a:p>
          <a:p>
            <a:pPr marL="0" lvl="0" indent="0">
              <a:lnSpc>
                <a:spcPct val="100000"/>
              </a:lnSpc>
              <a:spcBef>
                <a:spcPts val="0"/>
              </a:spcBef>
              <a:buNone/>
            </a:pPr>
            <a:r>
              <a:rPr lang="en-US" sz="1400" dirty="0"/>
              <a:t>     note from the doctor to be excused.         	</a:t>
            </a:r>
          </a:p>
          <a:p>
            <a:pPr marL="0" lvl="0" indent="0">
              <a:lnSpc>
                <a:spcPct val="100000"/>
              </a:lnSpc>
              <a:spcBef>
                <a:spcPts val="0"/>
              </a:spcBef>
              <a:buNone/>
            </a:pPr>
            <a:r>
              <a:rPr lang="en-US" sz="1400" dirty="0"/>
              <a:t>8. Excused Tardiness – must have signed note from teacher.  DO NOT TELL ANOTHER ATHLETE TO TELL A COACH THAT YOU ARE GOING TO BE LATE OR NOT</a:t>
            </a:r>
          </a:p>
          <a:p>
            <a:pPr marL="0" lvl="0" indent="0">
              <a:lnSpc>
                <a:spcPct val="100000"/>
              </a:lnSpc>
              <a:spcBef>
                <a:spcPts val="0"/>
              </a:spcBef>
              <a:spcAft>
                <a:spcPts val="600"/>
              </a:spcAft>
              <a:buNone/>
            </a:pPr>
            <a:r>
              <a:rPr lang="en-US" sz="1400" dirty="0"/>
              <a:t>    GOING TO BE AT PRACTICE.  This is YOUR responsibility.  (The athlete is expected to complete that day’s workout upon arrival.)</a:t>
            </a:r>
          </a:p>
          <a:p>
            <a:pPr marL="0" lvl="0" indent="0">
              <a:lnSpc>
                <a:spcPct val="100000"/>
              </a:lnSpc>
              <a:spcBef>
                <a:spcPts val="0"/>
              </a:spcBef>
              <a:buNone/>
            </a:pPr>
            <a:r>
              <a:rPr lang="en-US" sz="1400" dirty="0"/>
              <a:t>9. If you are unexcused the day before the meet you will not compete.  An excused absence must be approved by the head coach and may affect your</a:t>
            </a:r>
          </a:p>
          <a:p>
            <a:pPr marL="0" lvl="0" indent="0">
              <a:lnSpc>
                <a:spcPct val="100000"/>
              </a:lnSpc>
              <a:spcBef>
                <a:spcPts val="0"/>
              </a:spcBef>
              <a:spcAft>
                <a:spcPts val="600"/>
              </a:spcAft>
              <a:buNone/>
            </a:pPr>
            <a:r>
              <a:rPr lang="en-US" sz="1400" dirty="0"/>
              <a:t>    participation in the meet. </a:t>
            </a:r>
          </a:p>
          <a:p>
            <a:pPr marL="0" lvl="0" indent="0">
              <a:lnSpc>
                <a:spcPct val="100000"/>
              </a:lnSpc>
              <a:spcBef>
                <a:spcPts val="0"/>
              </a:spcBef>
              <a:spcAft>
                <a:spcPts val="1200"/>
              </a:spcAft>
              <a:buNone/>
            </a:pPr>
            <a:r>
              <a:rPr lang="en-US" sz="1400" dirty="0"/>
              <a:t>    Excused absences/tardiness:   Family commitment  /   School related activity   /   Doctor appointment   /   Other commitment APPROVED by coaches</a:t>
            </a:r>
          </a:p>
          <a:p>
            <a:pPr marL="0" indent="0">
              <a:lnSpc>
                <a:spcPct val="100000"/>
              </a:lnSpc>
              <a:spcBef>
                <a:spcPts val="0"/>
              </a:spcBef>
              <a:spcAft>
                <a:spcPts val="600"/>
              </a:spcAft>
              <a:buNone/>
            </a:pPr>
            <a:r>
              <a:rPr lang="en-US" sz="1600" b="1" u="sng" dirty="0"/>
              <a:t>Spring Break </a:t>
            </a:r>
            <a:r>
              <a:rPr lang="en-US" sz="1600" b="1" u="sng" dirty="0" smtClean="0"/>
              <a:t>(WE </a:t>
            </a:r>
            <a:r>
              <a:rPr lang="en-US" sz="1600" b="1" u="sng" dirty="0"/>
              <a:t>DO </a:t>
            </a:r>
            <a:r>
              <a:rPr lang="en-US" sz="1600" b="1" u="sng" dirty="0" smtClean="0"/>
              <a:t>HAVE MEETS DURING SPRING BREAK!</a:t>
            </a:r>
            <a:r>
              <a:rPr lang="en-US" sz="1600" b="1" u="sng" dirty="0"/>
              <a:t>)</a:t>
            </a:r>
            <a:endParaRPr lang="en-US" sz="1600" b="1" dirty="0"/>
          </a:p>
          <a:p>
            <a:pPr marL="0" indent="0">
              <a:lnSpc>
                <a:spcPct val="100000"/>
              </a:lnSpc>
              <a:spcBef>
                <a:spcPts val="0"/>
              </a:spcBef>
              <a:spcAft>
                <a:spcPts val="1200"/>
              </a:spcAft>
              <a:buNone/>
            </a:pPr>
            <a:r>
              <a:rPr lang="en-US" sz="1400" dirty="0"/>
              <a:t>We will have practice over spring break. Time TBA!  Family vacations are excused absences.  We will distribute a Spring Break form to track these absences.  Parents will be expected to sign and return these forms.  Athletes, please discuss training options to help maintain conditioning. Even though absences are excused, if athletes are unable to participate in the practices before the meet, they will not compete in that meet.  If you return prior to the meet after spring break, you will be able to participate but in a reduced way for your own safety.</a:t>
            </a:r>
          </a:p>
          <a:p>
            <a:pPr marL="0" indent="0">
              <a:lnSpc>
                <a:spcPct val="100000"/>
              </a:lnSpc>
              <a:spcBef>
                <a:spcPts val="0"/>
              </a:spcBef>
              <a:spcAft>
                <a:spcPts val="600"/>
              </a:spcAft>
              <a:buNone/>
            </a:pPr>
            <a:r>
              <a:rPr lang="en-US" sz="1600" b="1" dirty="0"/>
              <a:t>Discipline for Unexcused Absences:  </a:t>
            </a:r>
          </a:p>
          <a:p>
            <a:pPr marL="0" indent="0">
              <a:lnSpc>
                <a:spcPct val="100000"/>
              </a:lnSpc>
              <a:spcBef>
                <a:spcPts val="0"/>
              </a:spcBef>
              <a:spcAft>
                <a:spcPts val="600"/>
              </a:spcAft>
              <a:buNone/>
            </a:pPr>
            <a:r>
              <a:rPr lang="en-US" sz="1400" dirty="0"/>
              <a:t>1</a:t>
            </a:r>
            <a:r>
              <a:rPr lang="en-US" sz="1400" baseline="30000" dirty="0"/>
              <a:t>st</a:t>
            </a:r>
            <a:r>
              <a:rPr lang="en-US" sz="1400" dirty="0"/>
              <a:t> unexcused absence = loss of 1 meet   /  2</a:t>
            </a:r>
            <a:r>
              <a:rPr lang="en-US" sz="1400" baseline="30000" dirty="0"/>
              <a:t>nd</a:t>
            </a:r>
            <a:r>
              <a:rPr lang="en-US" sz="1400" dirty="0"/>
              <a:t> unexcused absence = loss of 2 meets   /   3</a:t>
            </a:r>
            <a:r>
              <a:rPr lang="en-US" sz="1400" baseline="30000" dirty="0"/>
              <a:t>rd</a:t>
            </a:r>
            <a:r>
              <a:rPr lang="en-US" sz="1400" dirty="0"/>
              <a:t> unexcused absence = removal from the team</a:t>
            </a:r>
            <a:br>
              <a:rPr lang="en-US" sz="1400" dirty="0"/>
            </a:br>
            <a:r>
              <a:rPr lang="en-US" sz="1400" dirty="0"/>
              <a:t>Late to practice (</a:t>
            </a:r>
            <a:r>
              <a:rPr lang="en-US" sz="1400" b="1" dirty="0"/>
              <a:t>unexcused</a:t>
            </a:r>
            <a:r>
              <a:rPr lang="en-US" sz="1400" dirty="0"/>
              <a:t>):  1</a:t>
            </a:r>
            <a:r>
              <a:rPr lang="en-US" sz="1400" baseline="30000" dirty="0"/>
              <a:t>st</a:t>
            </a:r>
            <a:r>
              <a:rPr lang="en-US" sz="1400" dirty="0"/>
              <a:t> unexcused tardy = warning   / 2</a:t>
            </a:r>
            <a:r>
              <a:rPr lang="en-US" sz="1400" baseline="30000" dirty="0"/>
              <a:t>nd</a:t>
            </a:r>
            <a:r>
              <a:rPr lang="en-US" sz="1400" dirty="0"/>
              <a:t> and 3</a:t>
            </a:r>
            <a:r>
              <a:rPr lang="en-US" sz="1400" baseline="30000" dirty="0"/>
              <a:t>rd</a:t>
            </a:r>
            <a:r>
              <a:rPr lang="en-US" sz="1400" dirty="0"/>
              <a:t> unexcused tardy = extra conditioning; extra meet responsibility   / 4</a:t>
            </a:r>
            <a:r>
              <a:rPr lang="en-US" sz="1400" baseline="30000" dirty="0"/>
              <a:t>th</a:t>
            </a:r>
            <a:r>
              <a:rPr lang="en-US" sz="1400" dirty="0"/>
              <a:t> unexcused tardy = loss of 1 meet   /  5</a:t>
            </a:r>
            <a:r>
              <a:rPr lang="en-US" sz="1400" baseline="30000" dirty="0"/>
              <a:t>th</a:t>
            </a:r>
            <a:r>
              <a:rPr lang="en-US" sz="1400" dirty="0"/>
              <a:t> unexcused tardy = loss of minimum of 2 meets with possible removal from team   /   The amount of time the athlete is late may in a greater disciplinary step</a:t>
            </a:r>
          </a:p>
          <a:p>
            <a:pPr marL="0" indent="0">
              <a:lnSpc>
                <a:spcPct val="100000"/>
              </a:lnSpc>
              <a:spcBef>
                <a:spcPts val="0"/>
              </a:spcBef>
              <a:spcAft>
                <a:spcPts val="1200"/>
              </a:spcAft>
              <a:buNone/>
            </a:pPr>
            <a:endParaRPr lang="en-US" sz="1200" dirty="0"/>
          </a:p>
          <a:p>
            <a:pPr marL="0" lvl="0" indent="0">
              <a:buNone/>
            </a:pPr>
            <a:endParaRPr lang="en-US" sz="1200" dirty="0"/>
          </a:p>
          <a:p>
            <a:pPr marL="0" indent="0">
              <a:buNone/>
            </a:pPr>
            <a:r>
              <a:rPr lang="en-US" sz="1400" dirty="0"/>
              <a:t/>
            </a:r>
            <a:br>
              <a:rPr lang="en-US" sz="1400" dirty="0"/>
            </a:br>
            <a:endParaRPr lang="en-US" sz="14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03811231"/>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mp:transition xmlns:mp="http://schemas.microsoft.com/office/mac/powerpoint/2008/main" spd="med"/>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Content Placeholder 3">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9405E3B8-618E-4AF8-A7D7-5C2938361D05}"/>
              </a:ext>
            </a:extLst>
          </p:cNvPr>
          <p:cNvSpPr>
            <a:spLocks noGrp="1"/>
          </p:cNvSpPr>
          <p:nvPr>
            <p:ph sz="half" idx="2"/>
          </p:nvPr>
        </p:nvSpPr>
        <p:spPr>
          <a:xfrm>
            <a:off x="209550" y="361951"/>
            <a:ext cx="11658599" cy="6334124"/>
          </a:xfrm>
        </p:spPr>
        <p:txBody>
          <a:bodyPr>
            <a:normAutofit fontScale="25000" lnSpcReduction="20000"/>
          </a:bodyPr>
          <a:lstStyle/>
          <a:p>
            <a:pPr marL="0" indent="0">
              <a:lnSpc>
                <a:spcPct val="120000"/>
              </a:lnSpc>
              <a:spcBef>
                <a:spcPts val="0"/>
              </a:spcBef>
              <a:spcAft>
                <a:spcPts val="600"/>
              </a:spcAft>
              <a:buNone/>
            </a:pPr>
            <a:r>
              <a:rPr lang="en-US" sz="6400" b="1" u="sng" dirty="0"/>
              <a:t>Transportation</a:t>
            </a:r>
            <a:endParaRPr lang="en-US" sz="6400" dirty="0"/>
          </a:p>
          <a:p>
            <a:pPr marL="0" indent="0">
              <a:lnSpc>
                <a:spcPct val="120000"/>
              </a:lnSpc>
              <a:spcBef>
                <a:spcPts val="0"/>
              </a:spcBef>
              <a:spcAft>
                <a:spcPts val="600"/>
              </a:spcAft>
              <a:buNone/>
            </a:pPr>
            <a:r>
              <a:rPr lang="en-US" sz="4800" dirty="0"/>
              <a:t>You must travel to the meet </a:t>
            </a:r>
            <a:r>
              <a:rPr lang="en-US" sz="4800" dirty="0" smtClean="0"/>
              <a:t>and from the meet on </a:t>
            </a:r>
            <a:r>
              <a:rPr lang="en-US" sz="4800" dirty="0"/>
              <a:t>the team </a:t>
            </a:r>
            <a:r>
              <a:rPr lang="en-US" sz="4800" dirty="0" smtClean="0"/>
              <a:t>bus! In case of an emergency, you CAN NOT </a:t>
            </a:r>
            <a:r>
              <a:rPr lang="en-US" sz="4800" dirty="0"/>
              <a:t>ride home with anyone under 18 years of age, regardless of permission. </a:t>
            </a:r>
            <a:r>
              <a:rPr lang="en-US" sz="4800" dirty="0" smtClean="0"/>
              <a:t>It has to be a parent or an adult with the parents consent (verification of parent giving permission needs to be signed off by me). </a:t>
            </a:r>
            <a:r>
              <a:rPr lang="en-US" sz="4800" b="1" dirty="0" smtClean="0"/>
              <a:t>Athletes </a:t>
            </a:r>
            <a:r>
              <a:rPr lang="en-US" sz="4800" b="1" dirty="0"/>
              <a:t>may not leave a </a:t>
            </a:r>
            <a:r>
              <a:rPr lang="en-US" sz="4800" b="1" dirty="0" smtClean="0"/>
              <a:t>meet! PERIOD!!!!</a:t>
            </a:r>
            <a:endParaRPr lang="en-US" sz="4800" dirty="0"/>
          </a:p>
          <a:p>
            <a:pPr marL="0" indent="0">
              <a:buNone/>
            </a:pPr>
            <a:r>
              <a:rPr lang="en-US" sz="4800" dirty="0"/>
              <a:t>	</a:t>
            </a:r>
          </a:p>
          <a:p>
            <a:pPr marL="0" indent="0">
              <a:buNone/>
            </a:pPr>
            <a:r>
              <a:rPr lang="en-US" sz="6400" b="1" u="sng" dirty="0"/>
              <a:t>Meets</a:t>
            </a:r>
            <a:endParaRPr lang="en-US" sz="6400" dirty="0"/>
          </a:p>
          <a:p>
            <a:pPr marL="0" indent="0">
              <a:buNone/>
            </a:pPr>
            <a:r>
              <a:rPr lang="en-US" sz="4800" dirty="0"/>
              <a:t>Meet days are long days, come prepared.</a:t>
            </a:r>
          </a:p>
          <a:p>
            <a:pPr marL="0" lvl="0" indent="0">
              <a:buNone/>
            </a:pPr>
            <a:r>
              <a:rPr lang="en-US" sz="4800" dirty="0"/>
              <a:t>Attire: Hamilton High School issued uniform and warm-up jacket.  Always wear something over your uniform when you are not competing. Warming up is not the same as competing.</a:t>
            </a:r>
          </a:p>
          <a:p>
            <a:pPr marL="0" lvl="0" indent="0">
              <a:buNone/>
            </a:pPr>
            <a:r>
              <a:rPr lang="en-US" sz="4800" dirty="0"/>
              <a:t>Food and beverage – Food will be provided by the Hamilton Booster Club. Avoid pop, energy drinks, and other sugary, caffeinated beverages. Water is best, small amounts of Gatorade / Powerade is ok.</a:t>
            </a:r>
          </a:p>
          <a:p>
            <a:pPr marL="0" lvl="0" indent="0">
              <a:buNone/>
            </a:pPr>
            <a:r>
              <a:rPr lang="en-US" sz="4800" dirty="0"/>
              <a:t>Weather – Pay attention to the forecast and come over prepared. </a:t>
            </a:r>
          </a:p>
          <a:p>
            <a:pPr marL="0" lvl="0" indent="0">
              <a:buNone/>
            </a:pPr>
            <a:r>
              <a:rPr lang="en-US" sz="4800" dirty="0"/>
              <a:t>Plan on staying till the end of the meet to support your teammates. If you have to leave early it must be approved ahead of time (note from parents explaining the reason).</a:t>
            </a:r>
          </a:p>
          <a:p>
            <a:pPr marL="0" lvl="0" indent="0">
              <a:buNone/>
            </a:pPr>
            <a:r>
              <a:rPr lang="en-US" sz="4800" dirty="0"/>
              <a:t>Athletes will travel with the team. Athletes must be signed out by </a:t>
            </a:r>
            <a:r>
              <a:rPr lang="en-US" sz="4800" u="sng" dirty="0"/>
              <a:t>their </a:t>
            </a:r>
            <a:r>
              <a:rPr lang="en-US" sz="4800" dirty="0"/>
              <a:t>parents at away meets in order to go home with them (after the meet has concluded).</a:t>
            </a:r>
          </a:p>
          <a:p>
            <a:pPr marL="0" indent="0">
              <a:buNone/>
            </a:pPr>
            <a:r>
              <a:rPr lang="en-US" sz="4800" dirty="0"/>
              <a:t> </a:t>
            </a:r>
          </a:p>
          <a:p>
            <a:pPr marL="0" indent="0">
              <a:buNone/>
            </a:pPr>
            <a:r>
              <a:rPr lang="en-US" sz="6400" b="1" u="sng" dirty="0"/>
              <a:t>Dual Meets</a:t>
            </a:r>
          </a:p>
          <a:p>
            <a:pPr marL="0" lvl="0" indent="0">
              <a:buNone/>
            </a:pPr>
            <a:r>
              <a:rPr lang="en-US" sz="4800" dirty="0"/>
              <a:t>All members of the team may participate in up to 4 events in a dual meet. </a:t>
            </a:r>
          </a:p>
          <a:p>
            <a:pPr marL="0" lvl="0" indent="0">
              <a:buNone/>
            </a:pPr>
            <a:r>
              <a:rPr lang="en-US" sz="4800" dirty="0"/>
              <a:t>At times, some individuals may train through a dual meet and may not compete in all of their regular events. </a:t>
            </a:r>
          </a:p>
          <a:p>
            <a:pPr marL="0" lvl="0" indent="0">
              <a:buNone/>
            </a:pPr>
            <a:r>
              <a:rPr lang="en-US" sz="4800" dirty="0"/>
              <a:t>Our goal is to peak in May when it matters most (state meet). This will influence how many times each individual will compete. Giving our athletes the best chance to qualify for the state meet is more important than trying to win a dual meet.</a:t>
            </a:r>
          </a:p>
          <a:p>
            <a:pPr marL="0" indent="0">
              <a:buNone/>
            </a:pPr>
            <a:r>
              <a:rPr lang="en-US" sz="4800" dirty="0"/>
              <a:t>Invitational and Relay Meets</a:t>
            </a:r>
          </a:p>
          <a:p>
            <a:pPr marL="0" lvl="0" indent="0">
              <a:buNone/>
            </a:pPr>
            <a:r>
              <a:rPr lang="en-US" sz="4800" dirty="0"/>
              <a:t>These are varsity only meets. We will try to involve as many as possible in these types of meets, but many athletes may not be able to compete.</a:t>
            </a:r>
          </a:p>
          <a:p>
            <a:pPr marL="0" lvl="0" indent="0">
              <a:buNone/>
            </a:pPr>
            <a:r>
              <a:rPr lang="en-US" sz="4800" dirty="0"/>
              <a:t>Entries are limited. For most invitational meets we are only allowed 2-5 entries per open event and 1-2 relay teams per relay event. Relay style meets we are usually only allowed to enter 1 relay team per event.  </a:t>
            </a:r>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78499577"/>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mp:transition xmlns:mp="http://schemas.microsoft.com/office/mac/powerpoint/2008/main" spd="med"/>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6F8CDB61-651F-4186-89CB-541C9000D4A4}"/>
              </a:ext>
            </a:extLst>
          </p:cNvPr>
          <p:cNvGraphicFramePr>
            <a:graphicFrameLocks noGrp="1"/>
          </p:cNvGraphicFramePr>
          <p:nvPr>
            <p:ph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34437804"/>
              </p:ext>
            </p:extLst>
          </p:nvPr>
        </p:nvGraphicFramePr>
        <p:xfrm>
          <a:off x="1943100" y="2957514"/>
          <a:ext cx="8258177" cy="2785269"/>
        </p:xfrm>
        <a:graphic>
          <a:graphicData uri="http://schemas.openxmlformats.org/drawingml/2006/table">
            <a:tbl>
              <a:tblPr>
                <a:tableStyleId>{5C22544A-7EE6-4342-B048-85BDC9FD1C3A}</a:tableStyleId>
              </a:tblPr>
              <a:tblGrid>
                <a:gridCol w="1396119">
                  <a:extLst>
                    <a:ext uri="{9D8B030D-6E8A-4147-A177-3AD203B41FA5}">
                      <a16:colId xmlns="" xmlns:a16="http://schemas.microsoft.com/office/drawing/2014/main" xmlns:p="http://schemas.openxmlformats.org/presentationml/2006/main" xmlns:r="http://schemas.openxmlformats.org/officeDocument/2006/relationships" xmlns:a="http://schemas.openxmlformats.org/drawingml/2006/main" val="3507555793"/>
                    </a:ext>
                  </a:extLst>
                </a:gridCol>
                <a:gridCol w="1369778">
                  <a:extLst>
                    <a:ext uri="{9D8B030D-6E8A-4147-A177-3AD203B41FA5}">
                      <a16:colId xmlns="" xmlns:a16="http://schemas.microsoft.com/office/drawing/2014/main" xmlns:p="http://schemas.openxmlformats.org/presentationml/2006/main" xmlns:r="http://schemas.openxmlformats.org/officeDocument/2006/relationships" xmlns:a="http://schemas.openxmlformats.org/drawingml/2006/main" val="1557249759"/>
                    </a:ext>
                  </a:extLst>
                </a:gridCol>
                <a:gridCol w="1382948">
                  <a:extLst>
                    <a:ext uri="{9D8B030D-6E8A-4147-A177-3AD203B41FA5}">
                      <a16:colId xmlns="" xmlns:a16="http://schemas.microsoft.com/office/drawing/2014/main" xmlns:p="http://schemas.openxmlformats.org/presentationml/2006/main" xmlns:r="http://schemas.openxmlformats.org/officeDocument/2006/relationships" xmlns:a="http://schemas.openxmlformats.org/drawingml/2006/main" val="1152794206"/>
                    </a:ext>
                  </a:extLst>
                </a:gridCol>
                <a:gridCol w="1382948">
                  <a:extLst>
                    <a:ext uri="{9D8B030D-6E8A-4147-A177-3AD203B41FA5}">
                      <a16:colId xmlns="" xmlns:a16="http://schemas.microsoft.com/office/drawing/2014/main" xmlns:p="http://schemas.openxmlformats.org/presentationml/2006/main" xmlns:r="http://schemas.openxmlformats.org/officeDocument/2006/relationships" xmlns:a="http://schemas.openxmlformats.org/drawingml/2006/main" val="2939572456"/>
                    </a:ext>
                  </a:extLst>
                </a:gridCol>
                <a:gridCol w="1369778">
                  <a:extLst>
                    <a:ext uri="{9D8B030D-6E8A-4147-A177-3AD203B41FA5}">
                      <a16:colId xmlns="" xmlns:a16="http://schemas.microsoft.com/office/drawing/2014/main" xmlns:p="http://schemas.openxmlformats.org/presentationml/2006/main" xmlns:r="http://schemas.openxmlformats.org/officeDocument/2006/relationships" xmlns:a="http://schemas.openxmlformats.org/drawingml/2006/main" val="2315622859"/>
                    </a:ext>
                  </a:extLst>
                </a:gridCol>
                <a:gridCol w="1356606">
                  <a:extLst>
                    <a:ext uri="{9D8B030D-6E8A-4147-A177-3AD203B41FA5}">
                      <a16:colId xmlns="" xmlns:a16="http://schemas.microsoft.com/office/drawing/2014/main" xmlns:p="http://schemas.openxmlformats.org/presentationml/2006/main" xmlns:r="http://schemas.openxmlformats.org/officeDocument/2006/relationships" xmlns:a="http://schemas.openxmlformats.org/drawingml/2006/main" val="2506904080"/>
                    </a:ext>
                  </a:extLst>
                </a:gridCol>
              </a:tblGrid>
              <a:tr h="197876">
                <a:tc>
                  <a:txBody>
                    <a:bodyPr/>
                    <a:lstStyle/>
                    <a:p>
                      <a:pPr marL="0" marR="0" algn="ctr">
                        <a:lnSpc>
                          <a:spcPct val="115000"/>
                        </a:lnSpc>
                        <a:spcBef>
                          <a:spcPts val="600"/>
                        </a:spcBef>
                        <a:spcAft>
                          <a:spcPts val="600"/>
                        </a:spcAft>
                      </a:pPr>
                      <a:r>
                        <a:rPr lang="en-US" sz="1200" b="1" u="sng" dirty="0">
                          <a:effectLst/>
                        </a:rPr>
                        <a:t>Event</a:t>
                      </a:r>
                      <a:endParaRPr lang="en-US" sz="1200" b="1" u="sng"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b="1" u="sng" dirty="0">
                          <a:effectLst/>
                        </a:rPr>
                        <a:t>Boys</a:t>
                      </a:r>
                      <a:endParaRPr lang="en-US" sz="1200" b="1" u="sng"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b="1" u="sng" dirty="0">
                          <a:effectLst/>
                        </a:rPr>
                        <a:t>Girls</a:t>
                      </a:r>
                      <a:endParaRPr lang="en-US" sz="1200" b="1" u="sng"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b="1" u="sng" dirty="0">
                          <a:effectLst/>
                        </a:rPr>
                        <a:t>Event</a:t>
                      </a:r>
                      <a:endParaRPr lang="en-US" sz="1200" b="1" u="sng"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b="1" u="sng" dirty="0">
                          <a:effectLst/>
                        </a:rPr>
                        <a:t>Boys</a:t>
                      </a:r>
                      <a:endParaRPr lang="en-US" sz="1200" b="1" u="sng"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b="1" u="sng" dirty="0">
                          <a:effectLst/>
                        </a:rPr>
                        <a:t>Girls</a:t>
                      </a:r>
                      <a:endParaRPr lang="en-US" sz="1200" b="1" u="sng"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 xmlns:a16="http://schemas.microsoft.com/office/drawing/2014/main" xmlns:p="http://schemas.openxmlformats.org/presentationml/2006/main" xmlns:r="http://schemas.openxmlformats.org/officeDocument/2006/relationships" xmlns:a="http://schemas.openxmlformats.org/drawingml/2006/main" val="638789051"/>
                  </a:ext>
                </a:extLst>
              </a:tr>
              <a:tr h="197876">
                <a:tc>
                  <a:txBody>
                    <a:bodyPr/>
                    <a:lstStyle/>
                    <a:p>
                      <a:pPr marL="0" marR="0" algn="ctr">
                        <a:lnSpc>
                          <a:spcPct val="115000"/>
                        </a:lnSpc>
                        <a:spcBef>
                          <a:spcPts val="600"/>
                        </a:spcBef>
                        <a:spcAft>
                          <a:spcPts val="600"/>
                        </a:spcAft>
                      </a:pPr>
                      <a:r>
                        <a:rPr lang="en-US" sz="1200">
                          <a:effectLst/>
                        </a:rPr>
                        <a:t>100m</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11.3</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12.8</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dirty="0">
                          <a:effectLst/>
                        </a:rPr>
                        <a:t>Shot</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42’2”</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34’</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 xmlns:a16="http://schemas.microsoft.com/office/drawing/2014/main" xmlns:p="http://schemas.openxmlformats.org/presentationml/2006/main" xmlns:r="http://schemas.openxmlformats.org/officeDocument/2006/relationships" xmlns:a="http://schemas.openxmlformats.org/drawingml/2006/main" val="2658435850"/>
                  </a:ext>
                </a:extLst>
              </a:tr>
              <a:tr h="197876">
                <a:tc>
                  <a:txBody>
                    <a:bodyPr/>
                    <a:lstStyle/>
                    <a:p>
                      <a:pPr marL="0" marR="0" algn="ctr">
                        <a:lnSpc>
                          <a:spcPct val="115000"/>
                        </a:lnSpc>
                        <a:spcBef>
                          <a:spcPts val="600"/>
                        </a:spcBef>
                        <a:spcAft>
                          <a:spcPts val="600"/>
                        </a:spcAft>
                      </a:pPr>
                      <a:r>
                        <a:rPr lang="en-US" sz="1200">
                          <a:effectLst/>
                        </a:rPr>
                        <a:t>200m</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22.75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26.3</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Disc</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140’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100’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 xmlns:a16="http://schemas.microsoft.com/office/drawing/2014/main" xmlns:p="http://schemas.openxmlformats.org/presentationml/2006/main" xmlns:r="http://schemas.openxmlformats.org/officeDocument/2006/relationships" xmlns:a="http://schemas.openxmlformats.org/drawingml/2006/main" val="4068939510"/>
                  </a:ext>
                </a:extLst>
              </a:tr>
              <a:tr h="380980">
                <a:tc>
                  <a:txBody>
                    <a:bodyPr/>
                    <a:lstStyle/>
                    <a:p>
                      <a:pPr marL="0" marR="0" algn="ctr">
                        <a:lnSpc>
                          <a:spcPct val="115000"/>
                        </a:lnSpc>
                        <a:spcBef>
                          <a:spcPts val="600"/>
                        </a:spcBef>
                        <a:spcAft>
                          <a:spcPts val="600"/>
                        </a:spcAft>
                      </a:pPr>
                      <a:r>
                        <a:rPr lang="en-US" sz="1200">
                          <a:effectLst/>
                        </a:rPr>
                        <a:t>400m</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51.0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58.9</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Pole Vault</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dirty="0">
                          <a:effectLst/>
                        </a:rPr>
                        <a:t>12’3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10’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 xmlns:a16="http://schemas.microsoft.com/office/drawing/2014/main" xmlns:p="http://schemas.openxmlformats.org/presentationml/2006/main" xmlns:r="http://schemas.openxmlformats.org/officeDocument/2006/relationships" xmlns:a="http://schemas.openxmlformats.org/drawingml/2006/main" val="45038131"/>
                  </a:ext>
                </a:extLst>
              </a:tr>
              <a:tr h="380980">
                <a:tc>
                  <a:txBody>
                    <a:bodyPr/>
                    <a:lstStyle/>
                    <a:p>
                      <a:pPr marL="0" marR="0" algn="ctr">
                        <a:lnSpc>
                          <a:spcPct val="115000"/>
                        </a:lnSpc>
                        <a:spcBef>
                          <a:spcPts val="600"/>
                        </a:spcBef>
                        <a:spcAft>
                          <a:spcPts val="600"/>
                        </a:spcAft>
                      </a:pPr>
                      <a:r>
                        <a:rPr lang="en-US" sz="1200">
                          <a:effectLst/>
                        </a:rPr>
                        <a:t>800m</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2:00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2:24</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dirty="0">
                          <a:effectLst/>
                        </a:rPr>
                        <a:t>Long Jump</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20’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16’5”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 xmlns:a16="http://schemas.microsoft.com/office/drawing/2014/main" xmlns:p="http://schemas.openxmlformats.org/presentationml/2006/main" xmlns:r="http://schemas.openxmlformats.org/officeDocument/2006/relationships" xmlns:a="http://schemas.openxmlformats.org/drawingml/2006/main" val="328156210"/>
                  </a:ext>
                </a:extLst>
              </a:tr>
              <a:tr h="380980">
                <a:tc>
                  <a:txBody>
                    <a:bodyPr/>
                    <a:lstStyle/>
                    <a:p>
                      <a:pPr marL="0" marR="0" algn="ctr">
                        <a:lnSpc>
                          <a:spcPct val="115000"/>
                        </a:lnSpc>
                        <a:spcBef>
                          <a:spcPts val="600"/>
                        </a:spcBef>
                        <a:spcAft>
                          <a:spcPts val="600"/>
                        </a:spcAft>
                      </a:pPr>
                      <a:r>
                        <a:rPr lang="en-US" sz="1200">
                          <a:effectLst/>
                        </a:rPr>
                        <a:t>1600m</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4:28</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5:30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Triple Jump</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40’2”</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34’1”</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 xmlns:a16="http://schemas.microsoft.com/office/drawing/2014/main" xmlns:p="http://schemas.openxmlformats.org/presentationml/2006/main" xmlns:r="http://schemas.openxmlformats.org/officeDocument/2006/relationships" xmlns:a="http://schemas.openxmlformats.org/drawingml/2006/main" val="3792745537"/>
                  </a:ext>
                </a:extLst>
              </a:tr>
              <a:tr h="380980">
                <a:tc>
                  <a:txBody>
                    <a:bodyPr/>
                    <a:lstStyle/>
                    <a:p>
                      <a:pPr marL="0" marR="0" algn="ctr">
                        <a:lnSpc>
                          <a:spcPct val="115000"/>
                        </a:lnSpc>
                        <a:spcBef>
                          <a:spcPts val="600"/>
                        </a:spcBef>
                        <a:spcAft>
                          <a:spcPts val="600"/>
                        </a:spcAft>
                      </a:pPr>
                      <a:r>
                        <a:rPr lang="en-US" sz="1200">
                          <a:effectLst/>
                        </a:rPr>
                        <a:t>3200m</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9:52</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11:54</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High Jump</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5’10”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4’10”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 xmlns:a16="http://schemas.microsoft.com/office/drawing/2014/main" xmlns:p="http://schemas.openxmlformats.org/presentationml/2006/main" xmlns:r="http://schemas.openxmlformats.org/officeDocument/2006/relationships" xmlns:a="http://schemas.openxmlformats.org/drawingml/2006/main" val="1194926200"/>
                  </a:ext>
                </a:extLst>
              </a:tr>
              <a:tr h="380980">
                <a:tc>
                  <a:txBody>
                    <a:bodyPr/>
                    <a:lstStyle/>
                    <a:p>
                      <a:pPr marL="0" marR="0" algn="ctr">
                        <a:lnSpc>
                          <a:spcPct val="115000"/>
                        </a:lnSpc>
                        <a:spcBef>
                          <a:spcPts val="600"/>
                        </a:spcBef>
                        <a:spcAft>
                          <a:spcPts val="600"/>
                        </a:spcAft>
                      </a:pPr>
                      <a:r>
                        <a:rPr lang="en-US" sz="1200">
                          <a:effectLst/>
                        </a:rPr>
                        <a:t>110/100H</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14.85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15.85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Javelin</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130’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nSpc>
                          <a:spcPct val="115000"/>
                        </a:lnSpc>
                        <a:spcBef>
                          <a:spcPts val="600"/>
                        </a:spcBef>
                        <a:spcAft>
                          <a:spcPts val="600"/>
                        </a:spcAft>
                      </a:pPr>
                      <a:r>
                        <a:rPr lang="en-US" sz="1200" dirty="0">
                          <a:effectLst/>
                        </a:rPr>
                        <a:t>        </a:t>
                      </a:r>
                      <a:r>
                        <a:rPr lang="en-US" sz="1200" dirty="0" smtClean="0">
                          <a:effectLst/>
                        </a:rPr>
                        <a:t>     89</a:t>
                      </a:r>
                      <a:r>
                        <a:rPr lang="en-US" sz="1200" dirty="0">
                          <a:effectLst/>
                        </a:rPr>
                        <a:t>’</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 xmlns:a16="http://schemas.microsoft.com/office/drawing/2014/main" xmlns:p="http://schemas.openxmlformats.org/presentationml/2006/main" xmlns:r="http://schemas.openxmlformats.org/officeDocument/2006/relationships" xmlns:a="http://schemas.openxmlformats.org/drawingml/2006/main" val="1015753640"/>
                  </a:ext>
                </a:extLst>
              </a:tr>
              <a:tr h="249433">
                <a:tc>
                  <a:txBody>
                    <a:bodyPr/>
                    <a:lstStyle/>
                    <a:p>
                      <a:pPr marL="0" marR="0" algn="ctr">
                        <a:lnSpc>
                          <a:spcPct val="115000"/>
                        </a:lnSpc>
                        <a:spcBef>
                          <a:spcPts val="600"/>
                        </a:spcBef>
                        <a:spcAft>
                          <a:spcPts val="600"/>
                        </a:spcAft>
                      </a:pPr>
                      <a:r>
                        <a:rPr lang="en-US" sz="1200" dirty="0">
                          <a:effectLst/>
                        </a:rPr>
                        <a:t>300H</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39.5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dirty="0">
                          <a:effectLst/>
                        </a:rPr>
                        <a:t>47.2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nSpc>
                          <a:spcPct val="115000"/>
                        </a:lnSpc>
                        <a:spcBef>
                          <a:spcPts val="600"/>
                        </a:spcBef>
                        <a:spcAft>
                          <a:spcPts val="60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 xmlns:a16="http://schemas.microsoft.com/office/drawing/2014/main" xmlns:p="http://schemas.openxmlformats.org/presentationml/2006/main" xmlns:r="http://schemas.openxmlformats.org/officeDocument/2006/relationships" xmlns:a="http://schemas.openxmlformats.org/drawingml/2006/main" val="2756553957"/>
                  </a:ext>
                </a:extLst>
              </a:tr>
            </a:tbl>
          </a:graphicData>
        </a:graphic>
      </p:graphicFrame>
      <p:sp>
        <p:nvSpPr>
          <p:cNvPr id="7" name="TextBox 6">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DCA7B048-BC62-45BA-8CBC-8B1C19F8F849}"/>
              </a:ext>
            </a:extLst>
          </p:cNvPr>
          <p:cNvSpPr txBox="1"/>
          <p:nvPr/>
        </p:nvSpPr>
        <p:spPr>
          <a:xfrm>
            <a:off x="147637" y="439741"/>
            <a:ext cx="11896725" cy="2462213"/>
          </a:xfrm>
          <a:prstGeom prst="rect">
            <a:avLst/>
          </a:prstGeom>
          <a:noFill/>
        </p:spPr>
        <p:txBody>
          <a:bodyPr wrap="square" rtlCol="0">
            <a:spAutoFit/>
          </a:bodyPr>
          <a:lstStyle/>
          <a:p>
            <a:pPr algn="ctr">
              <a:spcAft>
                <a:spcPts val="600"/>
              </a:spcAft>
            </a:pPr>
            <a:r>
              <a:rPr lang="en-US" b="1" u="sng" dirty="0"/>
              <a:t>Varsity Letter Requirement</a:t>
            </a:r>
            <a:endParaRPr lang="en-US" dirty="0"/>
          </a:p>
          <a:p>
            <a:pPr algn="ctr">
              <a:spcAft>
                <a:spcPts val="600"/>
              </a:spcAft>
            </a:pPr>
            <a:r>
              <a:rPr lang="en-US" sz="1400" dirty="0"/>
              <a:t>A varsity letter can be earned in </a:t>
            </a:r>
            <a:r>
              <a:rPr lang="en-US" sz="1400" u="sng" dirty="0"/>
              <a:t>any</a:t>
            </a:r>
            <a:r>
              <a:rPr lang="en-US" sz="1400" dirty="0"/>
              <a:t> of the following manners:</a:t>
            </a:r>
          </a:p>
          <a:p>
            <a:pPr lvl="0" algn="ctr"/>
            <a:r>
              <a:rPr lang="en-US" sz="1400" dirty="0"/>
              <a:t>Earn a total of 23 varsity points in all meets.</a:t>
            </a:r>
          </a:p>
          <a:p>
            <a:pPr lvl="1" algn="ctr"/>
            <a:r>
              <a:rPr lang="en-US" sz="1400" dirty="0"/>
              <a:t>Scored points can be in invitationals, relays, and state meet.</a:t>
            </a:r>
          </a:p>
          <a:p>
            <a:pPr lvl="2" algn="ctr"/>
            <a:r>
              <a:rPr lang="en-US" sz="1400" dirty="0"/>
              <a:t>Relay members each earn half the total amount earned by relay team.  Example: relay team wins event at an invitational and wins 10 team points, each member will receive 5 points.</a:t>
            </a:r>
          </a:p>
          <a:p>
            <a:pPr lvl="1" algn="ctr"/>
            <a:r>
              <a:rPr lang="en-US" sz="1400" dirty="0"/>
              <a:t>2 points is earned by competing in a Invitational or Relay Meet.</a:t>
            </a:r>
          </a:p>
          <a:p>
            <a:pPr lvl="1" algn="ctr"/>
            <a:r>
              <a:rPr lang="en-US" sz="1400" dirty="0"/>
              <a:t>5 points is earned by competing in the State Championship Meet.</a:t>
            </a:r>
          </a:p>
          <a:p>
            <a:pPr lvl="0" algn="ctr"/>
            <a:r>
              <a:rPr lang="en-US" sz="1400" dirty="0"/>
              <a:t>Obtain an automatic qualifying mark listed below a minimum of </a:t>
            </a:r>
            <a:r>
              <a:rPr lang="en-US" sz="1400" b="1" dirty="0"/>
              <a:t>two times</a:t>
            </a:r>
            <a:r>
              <a:rPr lang="en-US" sz="1400" dirty="0"/>
              <a:t> over the season.  </a:t>
            </a:r>
          </a:p>
          <a:p>
            <a:pPr lvl="0" algn="ctr"/>
            <a:r>
              <a:rPr lang="en-US" sz="1400" dirty="0"/>
              <a:t>These are based on </a:t>
            </a:r>
            <a:r>
              <a:rPr lang="en-US" sz="1400" b="1" dirty="0"/>
              <a:t>open events</a:t>
            </a:r>
            <a:r>
              <a:rPr lang="en-US" sz="1400" dirty="0"/>
              <a:t>; relay splits </a:t>
            </a:r>
            <a:r>
              <a:rPr lang="en-US" sz="1400" u="sng" dirty="0"/>
              <a:t>will not</a:t>
            </a:r>
            <a:r>
              <a:rPr lang="en-US" sz="1400" dirty="0"/>
              <a:t> count.</a:t>
            </a:r>
          </a:p>
        </p:txBody>
      </p:sp>
      <p:sp>
        <p:nvSpPr>
          <p:cNvPr id="8" name="TextBox 7">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405C0190-61BB-49B3-9890-60672E5E5CBE}"/>
              </a:ext>
            </a:extLst>
          </p:cNvPr>
          <p:cNvSpPr txBox="1"/>
          <p:nvPr/>
        </p:nvSpPr>
        <p:spPr>
          <a:xfrm>
            <a:off x="695325" y="5416885"/>
            <a:ext cx="11353800" cy="1015663"/>
          </a:xfrm>
          <a:prstGeom prst="rect">
            <a:avLst/>
          </a:prstGeom>
          <a:noFill/>
        </p:spPr>
        <p:txBody>
          <a:bodyPr wrap="square" rtlCol="0">
            <a:spAutoFit/>
          </a:bodyPr>
          <a:lstStyle/>
          <a:p>
            <a:r>
              <a:rPr lang="en-US" dirty="0"/>
              <a:t> </a:t>
            </a:r>
          </a:p>
          <a:p>
            <a:pPr algn="ctr"/>
            <a:r>
              <a:rPr lang="en-US" sz="1400" dirty="0"/>
              <a:t>The above possibilities are based on the fact that the athlete remains part of the team the entire season.  </a:t>
            </a:r>
            <a:r>
              <a:rPr lang="en-US" sz="1400" u="sng" dirty="0"/>
              <a:t>An athlete will not letter if they do not finish the entire season.</a:t>
            </a:r>
            <a:r>
              <a:rPr lang="en-US" sz="1400" dirty="0"/>
              <a:t>  In the situation of an injury, the athlete will be evaluated on an individual basis by their event coach and the head coach.  Special circumstances will be evaluated on an individual basis.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51825125"/>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mp:transition xmlns:mp="http://schemas.microsoft.com/office/mac/powerpoint/2008/main" spd="med"/>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a:xfrm>
            <a:off x="415839" y="355600"/>
            <a:ext cx="10936372" cy="1325563"/>
          </a:xfrm>
        </p:spPr>
        <p:txBody>
          <a:bodyPr>
            <a:normAutofit/>
          </a:bodyPr>
          <a:lstStyle/>
          <a:p>
            <a:pPr algn="ctr"/>
            <a:r>
              <a:rPr lang="en-US" sz="4000" u="sng" dirty="0">
                <a:latin typeface="Calibri" panose="020F0502020204030204" pitchFamily="34" charset="0"/>
                <a:cs typeface="Calibri" panose="020F0502020204030204" pitchFamily="34" charset="0"/>
              </a:rPr>
              <a:t>IMPORTANT INFORMATION AND UPDATES!</a:t>
            </a:r>
          </a:p>
        </p:txBody>
      </p:sp>
      <p:sp>
        <p:nvSpPr>
          <p:cNvPr id="8" name="Text Placeholder 7"/>
          <p:cNvSpPr>
            <a:spLocks noGrp="1"/>
          </p:cNvSpPr>
          <p:nvPr>
            <p:ph type="body" idx="1"/>
          </p:nvPr>
        </p:nvSpPr>
        <p:spPr/>
        <p:txBody>
          <a:bodyPr>
            <a:normAutofit/>
          </a:bodyPr>
          <a:lstStyle/>
          <a:p>
            <a:r>
              <a:rPr lang="en-US" sz="2800" dirty="0"/>
              <a:t>Website</a:t>
            </a:r>
          </a:p>
        </p:txBody>
      </p:sp>
      <p:sp>
        <p:nvSpPr>
          <p:cNvPr id="9" name="Content Placeholder 8"/>
          <p:cNvSpPr>
            <a:spLocks noGrp="1"/>
          </p:cNvSpPr>
          <p:nvPr>
            <p:ph sz="half" idx="2"/>
          </p:nvPr>
        </p:nvSpPr>
        <p:spPr>
          <a:xfrm>
            <a:off x="839788" y="2505075"/>
            <a:ext cx="4875212" cy="3997325"/>
          </a:xfrm>
        </p:spPr>
        <p:txBody>
          <a:bodyPr>
            <a:normAutofit fontScale="92500" lnSpcReduction="20000"/>
          </a:bodyPr>
          <a:lstStyle/>
          <a:p>
            <a:r>
              <a:rPr lang="en-US" dirty="0">
                <a:hlinkClick r:id="rId2"/>
              </a:rPr>
              <a:t>http://www.mychandlerschools.org/Domain/2325</a:t>
            </a:r>
            <a:endParaRPr lang="en-US" dirty="0"/>
          </a:p>
          <a:p>
            <a:pPr marL="0" indent="0">
              <a:buNone/>
            </a:pPr>
            <a:endParaRPr lang="en-US" dirty="0" smtClean="0"/>
          </a:p>
          <a:p>
            <a:pPr marL="0" indent="0">
              <a:buNone/>
            </a:pPr>
            <a:r>
              <a:rPr lang="en-US" dirty="0" err="1" smtClean="0"/>
              <a:t>Instagram</a:t>
            </a:r>
            <a:endParaRPr lang="en-US" dirty="0" smtClean="0"/>
          </a:p>
          <a:p>
            <a:pPr>
              <a:buFont typeface="Arial"/>
              <a:buChar char="•"/>
            </a:pPr>
            <a:r>
              <a:rPr lang="en-US" dirty="0" smtClean="0"/>
              <a:t>Hamilton Track and Field</a:t>
            </a:r>
            <a:endParaRPr lang="en-US" dirty="0"/>
          </a:p>
          <a:p>
            <a:pPr marL="0" indent="0">
              <a:buNone/>
            </a:pPr>
            <a:endParaRPr lang="en-US" dirty="0"/>
          </a:p>
          <a:p>
            <a:pPr marL="0" indent="0">
              <a:buNone/>
            </a:pPr>
            <a:r>
              <a:rPr lang="en-US" b="1" dirty="0" smtClean="0"/>
              <a:t>Twitter/X</a:t>
            </a:r>
            <a:endParaRPr lang="en-US" b="1" dirty="0"/>
          </a:p>
          <a:p>
            <a:r>
              <a:rPr lang="en-US" dirty="0"/>
              <a:t>Hamilton Track &amp; Field Boosters  @</a:t>
            </a:r>
            <a:r>
              <a:rPr lang="en-US" dirty="0" err="1"/>
              <a:t>HHSTFBoosters</a:t>
            </a:r>
            <a:endParaRPr lang="en-US" dirty="0"/>
          </a:p>
          <a:p>
            <a:endParaRPr lang="en-US" dirty="0"/>
          </a:p>
          <a:p>
            <a:pPr marL="0" indent="0">
              <a:buNone/>
            </a:pPr>
            <a:endParaRPr lang="en-US" dirty="0"/>
          </a:p>
        </p:txBody>
      </p:sp>
      <p:sp>
        <p:nvSpPr>
          <p:cNvPr id="10" name="Text Placeholder 9"/>
          <p:cNvSpPr>
            <a:spLocks noGrp="1"/>
          </p:cNvSpPr>
          <p:nvPr>
            <p:ph type="body" sz="quarter" idx="3"/>
          </p:nvPr>
        </p:nvSpPr>
        <p:spPr>
          <a:xfrm>
            <a:off x="6259512" y="1690688"/>
            <a:ext cx="5183188" cy="823912"/>
          </a:xfrm>
        </p:spPr>
        <p:txBody>
          <a:bodyPr>
            <a:normAutofit/>
          </a:bodyPr>
          <a:lstStyle/>
          <a:p>
            <a:r>
              <a:rPr lang="en-US" sz="2800" dirty="0"/>
              <a:t>Facebook Page</a:t>
            </a:r>
          </a:p>
        </p:txBody>
      </p:sp>
      <p:sp>
        <p:nvSpPr>
          <p:cNvPr id="11" name="Content Placeholder 10"/>
          <p:cNvSpPr>
            <a:spLocks noGrp="1"/>
          </p:cNvSpPr>
          <p:nvPr>
            <p:ph sz="quarter" idx="4"/>
          </p:nvPr>
        </p:nvSpPr>
        <p:spPr>
          <a:xfrm>
            <a:off x="6259512" y="2505075"/>
            <a:ext cx="5484814" cy="3997325"/>
          </a:xfrm>
        </p:spPr>
        <p:txBody>
          <a:bodyPr/>
          <a:lstStyle/>
          <a:p>
            <a:pPr marL="0" indent="0">
              <a:buNone/>
            </a:pPr>
            <a:r>
              <a:rPr lang="en-US" u="sng" dirty="0" smtClean="0">
                <a:hlinkClick r:id="rId3">
                  <a:extLst>
                    <a:ext uri="{A12FA001-AC4F-418D-AE19-62706E023703}">
                      <ahyp:hlinkClr xmlns="" xmlns:ahyp="http://schemas.microsoft.com/office/drawing/2018/hyperlinkcolor" xmlns:p="http://schemas.openxmlformats.org/presentationml/2006/main" xmlns:r="http://schemas.openxmlformats.org/officeDocument/2006/relationships" xmlns:a="http://schemas.openxmlformats.org/drawingml/2006/main" val="tx"/>
                    </a:ext>
                  </a:extLst>
                </a:hlinkClick>
              </a:rPr>
              <a:t>Hamilton </a:t>
            </a:r>
            <a:r>
              <a:rPr lang="en-US" u="sng" dirty="0">
                <a:hlinkClick r:id="rId3">
                  <a:extLst>
                    <a:ext uri="{A12FA001-AC4F-418D-AE19-62706E023703}">
                      <ahyp:hlinkClr xmlns="" xmlns:ahyp="http://schemas.microsoft.com/office/drawing/2018/hyperlinkcolor" xmlns:p="http://schemas.openxmlformats.org/presentationml/2006/main" xmlns:r="http://schemas.openxmlformats.org/officeDocument/2006/relationships" xmlns:a="http://schemas.openxmlformats.org/drawingml/2006/main" val="tx"/>
                    </a:ext>
                  </a:extLst>
                </a:hlinkClick>
              </a:rPr>
              <a:t>Track Booster</a:t>
            </a:r>
          </a:p>
          <a:p>
            <a:r>
              <a:rPr lang="en-US" dirty="0">
                <a:hlinkClick r:id="rId3">
                  <a:extLst>
                    <a:ext uri="{A12FA001-AC4F-418D-AE19-62706E023703}">
                      <ahyp:hlinkClr xmlns="" xmlns:ahyp="http://schemas.microsoft.com/office/drawing/2018/hyperlinkcolor" xmlns:p="http://schemas.openxmlformats.org/presentationml/2006/main" xmlns:r="http://schemas.openxmlformats.org/officeDocument/2006/relationships" xmlns:a="http://schemas.openxmlformats.org/drawingml/2006/main" val="tx"/>
                    </a:ext>
                  </a:extLst>
                </a:hlinkClick>
              </a:rPr>
              <a:t>https://www.facebook.com/groups/366393773485316/?fref=nf</a:t>
            </a:r>
            <a:endParaRPr lang="en-US" dirty="0"/>
          </a:p>
          <a:p>
            <a:endParaRPr lang="en-US" dirty="0"/>
          </a:p>
          <a:p>
            <a:pPr marL="0" indent="0">
              <a:buNone/>
            </a:pPr>
            <a:r>
              <a:rPr lang="en-US" dirty="0"/>
              <a:t> </a:t>
            </a:r>
            <a:r>
              <a:rPr lang="en-US" dirty="0" smtClean="0"/>
              <a:t>  </a:t>
            </a:r>
            <a:r>
              <a:rPr lang="en-US" b="1" dirty="0" smtClean="0"/>
              <a:t>Stack</a:t>
            </a:r>
            <a:r>
              <a:rPr lang="en-US" dirty="0" smtClean="0"/>
              <a:t> </a:t>
            </a:r>
            <a:r>
              <a:rPr lang="en-US" b="1" dirty="0" smtClean="0"/>
              <a:t>Team </a:t>
            </a:r>
            <a:r>
              <a:rPr lang="en-US" b="1" dirty="0"/>
              <a:t>App</a:t>
            </a:r>
          </a:p>
          <a:p>
            <a:r>
              <a:rPr lang="en-US" dirty="0"/>
              <a:t>Hamilton Huskies T/F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66240600"/>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mp:transition xmlns:mp="http://schemas.microsoft.com/office/mac/powerpoint/2008/main" spd="med"/>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u="sng" dirty="0">
                <a:latin typeface="Calibri" panose="020F0502020204030204" pitchFamily="34" charset="0"/>
                <a:cs typeface="Calibri" panose="020F0502020204030204" pitchFamily="34" charset="0"/>
              </a:rPr>
              <a:t>Preparing for Meets</a:t>
            </a:r>
          </a:p>
        </p:txBody>
      </p:sp>
      <p:sp>
        <p:nvSpPr>
          <p:cNvPr id="7" name="Content Placeholder 6"/>
          <p:cNvSpPr>
            <a:spLocks noGrp="1"/>
          </p:cNvSpPr>
          <p:nvPr>
            <p:ph idx="1"/>
          </p:nvPr>
        </p:nvSpPr>
        <p:spPr/>
        <p:txBody>
          <a:bodyPr>
            <a:normAutofit lnSpcReduction="10000"/>
          </a:bodyPr>
          <a:lstStyle/>
          <a:p>
            <a:r>
              <a:rPr lang="en-US" dirty="0">
                <a:latin typeface="Calibri" panose="020F0502020204030204" pitchFamily="34" charset="0"/>
                <a:cs typeface="Calibri" panose="020F0502020204030204" pitchFamily="34" charset="0"/>
              </a:rPr>
              <a:t>Students need to be proactive with grades, assignments, teachers, nutrition, etc. </a:t>
            </a:r>
          </a:p>
          <a:p>
            <a:r>
              <a:rPr lang="en-US" dirty="0">
                <a:latin typeface="Calibri" panose="020F0502020204030204" pitchFamily="34" charset="0"/>
                <a:cs typeface="Calibri" panose="020F0502020204030204" pitchFamily="34" charset="0"/>
              </a:rPr>
              <a:t>CUSD board policy – Failing grade you do not compete (Checked every week)</a:t>
            </a:r>
          </a:p>
          <a:p>
            <a:r>
              <a:rPr lang="en-US" dirty="0">
                <a:latin typeface="Calibri" panose="020F0502020204030204" pitchFamily="34" charset="0"/>
                <a:cs typeface="Calibri" panose="020F0502020204030204" pitchFamily="34" charset="0"/>
              </a:rPr>
              <a:t>Most Track Invitationals last all day – Be Proactive!</a:t>
            </a:r>
          </a:p>
          <a:p>
            <a:r>
              <a:rPr lang="en-US" dirty="0">
                <a:latin typeface="Calibri" panose="020F0502020204030204" pitchFamily="34" charset="0"/>
                <a:cs typeface="Calibri" panose="020F0502020204030204" pitchFamily="34" charset="0"/>
              </a:rPr>
              <a:t>Students will be given time for bus pick-up and drop off</a:t>
            </a:r>
          </a:p>
          <a:p>
            <a:r>
              <a:rPr lang="en-US" dirty="0">
                <a:latin typeface="Calibri" panose="020F0502020204030204" pitchFamily="34" charset="0"/>
                <a:cs typeface="Calibri" panose="020F0502020204030204" pitchFamily="34" charset="0"/>
              </a:rPr>
              <a:t>Student’s responsibility to remember – please do not text the coach</a:t>
            </a:r>
          </a:p>
          <a:p>
            <a:r>
              <a:rPr lang="en-US" dirty="0">
                <a:latin typeface="Calibri" panose="020F0502020204030204" pitchFamily="34" charset="0"/>
                <a:cs typeface="Calibri" panose="020F0502020204030204" pitchFamily="34" charset="0"/>
              </a:rPr>
              <a:t>As soon as possible, times will be posted on website and Facebook page (Always subject to change – CHECK OFTEN!)</a:t>
            </a:r>
          </a:p>
          <a:p>
            <a:r>
              <a:rPr lang="en-US" dirty="0">
                <a:latin typeface="Calibri" panose="020F0502020204030204" pitchFamily="34" charset="0"/>
                <a:cs typeface="Calibri" panose="020F0502020204030204" pitchFamily="34" charset="0"/>
              </a:rPr>
              <a:t>All heat sheets are always TENTATIVE and subject to change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71410637"/>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mp:transition xmlns:mp="http://schemas.microsoft.com/office/mac/powerpoint/2008/main" spd="med"/>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xmlns:p="http://schemas.openxmlformats.org/presentationml/2006/main" xmlns:r="http://schemas.openxmlformats.org/officeDocument/2006/relationships" xmlns:a="http://schemas.openxmlformats.org/drawingml/2006/main" id="{3829F859-0F01-411A-8131-6BBCC021D168}"/>
              </a:ext>
            </a:extLst>
          </p:cNvPr>
          <p:cNvSpPr/>
          <p:nvPr/>
        </p:nvSpPr>
        <p:spPr>
          <a:xfrm>
            <a:off x="3037840" y="416560"/>
            <a:ext cx="6715760" cy="6293977"/>
          </a:xfrm>
          <a:prstGeom prst="rect">
            <a:avLst/>
          </a:prstGeom>
        </p:spPr>
        <p:txBody>
          <a:bodyPr wrap="square">
            <a:spAutoFit/>
          </a:bodyPr>
          <a:lstStyle/>
          <a:p>
            <a:pPr>
              <a:lnSpc>
                <a:spcPct val="107000"/>
              </a:lnSpc>
              <a:spcAft>
                <a:spcPts val="600"/>
              </a:spcAft>
            </a:pPr>
            <a:r>
              <a:rPr lang="en-US" b="1" i="1" dirty="0">
                <a:ea typeface="Calibri" panose="020F0502020204030204" pitchFamily="34" charset="0"/>
                <a:cs typeface="Times New Roman" panose="02020603050405020304" pitchFamily="18" charset="0"/>
              </a:rPr>
              <a:t>     </a:t>
            </a:r>
            <a:r>
              <a:rPr lang="en-US" b="1" i="1" dirty="0" smtClean="0">
                <a:ea typeface="Calibri" panose="020F0502020204030204" pitchFamily="34" charset="0"/>
                <a:cs typeface="Times New Roman" panose="02020603050405020304" pitchFamily="18" charset="0"/>
              </a:rPr>
              <a:t>   </a:t>
            </a:r>
            <a:r>
              <a:rPr lang="en-US" b="1" dirty="0">
                <a:ea typeface="Calibri" panose="020F0502020204030204" pitchFamily="34" charset="0"/>
                <a:cs typeface="Times New Roman" panose="02020603050405020304" pitchFamily="18" charset="0"/>
              </a:rPr>
              <a:t>TENTATIVE SCHEDULE (THIS WILL CHANGE)</a:t>
            </a:r>
          </a:p>
          <a:p>
            <a:pPr>
              <a:lnSpc>
                <a:spcPct val="107000"/>
              </a:lnSpc>
              <a:spcAft>
                <a:spcPts val="600"/>
              </a:spcAft>
            </a:pPr>
            <a:r>
              <a:rPr lang="en-US" dirty="0">
                <a:ea typeface="Calibri" panose="020F0502020204030204" pitchFamily="34" charset="0"/>
                <a:cs typeface="Times New Roman" panose="02020603050405020304" pitchFamily="18" charset="0"/>
              </a:rPr>
              <a:t>	</a:t>
            </a:r>
            <a:r>
              <a:rPr lang="en-US" sz="1400" dirty="0">
                <a:ea typeface="Calibri" panose="020F0502020204030204" pitchFamily="34" charset="0"/>
                <a:cs typeface="Times New Roman" panose="02020603050405020304" pitchFamily="18" charset="0"/>
              </a:rPr>
              <a:t>Feb. </a:t>
            </a:r>
            <a:r>
              <a:rPr lang="en-US" sz="1400" dirty="0" smtClean="0">
                <a:ea typeface="Calibri" panose="020F0502020204030204" pitchFamily="34" charset="0"/>
                <a:cs typeface="Times New Roman" panose="02020603050405020304" pitchFamily="18" charset="0"/>
              </a:rPr>
              <a:t>10, 2025</a:t>
            </a: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Regular </a:t>
            </a:r>
            <a:r>
              <a:rPr lang="en-US" sz="1400" dirty="0">
                <a:ea typeface="Calibri" panose="020F0502020204030204" pitchFamily="34" charset="0"/>
                <a:cs typeface="Times New Roman" panose="02020603050405020304" pitchFamily="18" charset="0"/>
              </a:rPr>
              <a:t>season </a:t>
            </a:r>
            <a:r>
              <a:rPr lang="en-US" sz="1400" dirty="0" smtClean="0">
                <a:ea typeface="Calibri" panose="020F0502020204030204" pitchFamily="34" charset="0"/>
                <a:cs typeface="Times New Roman" panose="02020603050405020304" pitchFamily="18" charset="0"/>
              </a:rPr>
              <a:t>begins</a:t>
            </a: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Feb. 26, 2025		Dual meet at HHS with </a:t>
            </a:r>
            <a:r>
              <a:rPr lang="en-US" sz="1400" dirty="0" err="1" smtClean="0">
                <a:ea typeface="Calibri" panose="020F0502020204030204" pitchFamily="34" charset="0"/>
                <a:cs typeface="Times New Roman" panose="02020603050405020304" pitchFamily="18" charset="0"/>
              </a:rPr>
              <a:t>Sunnyslope</a:t>
            </a:r>
            <a:endParaRPr lang="en-US" sz="1400" dirty="0">
              <a:ea typeface="Calibri" panose="020F0502020204030204" pitchFamily="34" charset="0"/>
              <a:cs typeface="Times New Roman" panose="02020603050405020304" pitchFamily="18" charset="0"/>
            </a:endParaRP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Mar. </a:t>
            </a:r>
            <a:r>
              <a:rPr lang="en-US" sz="1400" dirty="0">
                <a:ea typeface="Calibri" panose="020F0502020204030204" pitchFamily="34" charset="0"/>
                <a:cs typeface="Times New Roman" panose="02020603050405020304" pitchFamily="18" charset="0"/>
              </a:rPr>
              <a:t>1</a:t>
            </a:r>
            <a:r>
              <a:rPr lang="en-US" sz="1400" dirty="0" smtClean="0">
                <a:ea typeface="Calibri" panose="020F0502020204030204" pitchFamily="34" charset="0"/>
                <a:cs typeface="Times New Roman" panose="02020603050405020304" pitchFamily="18" charset="0"/>
              </a:rPr>
              <a:t>, 2025</a:t>
            </a: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Richard Thompson South Mountain Classic</a:t>
            </a:r>
            <a:endParaRPr lang="en-US" sz="1400" dirty="0">
              <a:ea typeface="Calibri" panose="020F0502020204030204" pitchFamily="34" charset="0"/>
              <a:cs typeface="Times New Roman" panose="02020603050405020304" pitchFamily="18" charset="0"/>
            </a:endParaRPr>
          </a:p>
          <a:p>
            <a:pPr>
              <a:lnSpc>
                <a:spcPct val="107000"/>
              </a:lnSpc>
              <a:spcAft>
                <a:spcPts val="600"/>
              </a:spcAft>
            </a:pPr>
            <a:r>
              <a:rPr lang="en-US" sz="1400" dirty="0">
                <a:ea typeface="Calibri" panose="020F0502020204030204" pitchFamily="34" charset="0"/>
                <a:cs typeface="Times New Roman" panose="02020603050405020304" pitchFamily="18" charset="0"/>
              </a:rPr>
              <a:t>	Mar. 5</a:t>
            </a:r>
            <a:r>
              <a:rPr lang="en-US" sz="1400" dirty="0" smtClean="0">
                <a:ea typeface="Calibri" panose="020F0502020204030204" pitchFamily="34" charset="0"/>
                <a:cs typeface="Times New Roman" panose="02020603050405020304" pitchFamily="18" charset="0"/>
              </a:rPr>
              <a:t>, 2025</a:t>
            </a: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Chandler and Hamilton at </a:t>
            </a:r>
            <a:r>
              <a:rPr lang="en-US" sz="1400" dirty="0" err="1" smtClean="0">
                <a:ea typeface="Calibri" panose="020F0502020204030204" pitchFamily="34" charset="0"/>
                <a:cs typeface="Times New Roman" panose="02020603050405020304" pitchFamily="18" charset="0"/>
              </a:rPr>
              <a:t>Brophy</a:t>
            </a:r>
            <a:r>
              <a:rPr lang="en-US" sz="1400" dirty="0" smtClean="0">
                <a:ea typeface="Calibri" panose="020F0502020204030204" pitchFamily="34" charset="0"/>
                <a:cs typeface="Times New Roman" panose="02020603050405020304" pitchFamily="18" charset="0"/>
              </a:rPr>
              <a:t> Prep/Xavier</a:t>
            </a:r>
            <a:r>
              <a:rPr lang="en-US" sz="1400" dirty="0" smtClean="0"/>
              <a:t> </a:t>
            </a:r>
            <a:endParaRPr lang="en-US" sz="1400" dirty="0">
              <a:ea typeface="Calibri" panose="020F0502020204030204" pitchFamily="34" charset="0"/>
              <a:cs typeface="Times New Roman" panose="02020603050405020304" pitchFamily="18" charset="0"/>
            </a:endParaRPr>
          </a:p>
          <a:p>
            <a:pPr>
              <a:lnSpc>
                <a:spcPct val="107000"/>
              </a:lnSpc>
              <a:spcAft>
                <a:spcPts val="600"/>
              </a:spcAft>
            </a:pPr>
            <a:r>
              <a:rPr lang="en-US" sz="1400" dirty="0">
                <a:ea typeface="Calibri" panose="020F0502020204030204" pitchFamily="34" charset="0"/>
                <a:cs typeface="Times New Roman" panose="02020603050405020304" pitchFamily="18" charset="0"/>
              </a:rPr>
              <a:t>	Mar. </a:t>
            </a:r>
            <a:r>
              <a:rPr lang="en-US" sz="1400" dirty="0" smtClean="0">
                <a:ea typeface="Calibri" panose="020F0502020204030204" pitchFamily="34" charset="0"/>
                <a:cs typeface="Times New Roman" panose="02020603050405020304" pitchFamily="18" charset="0"/>
              </a:rPr>
              <a:t>6-7, 2025</a:t>
            </a:r>
            <a:r>
              <a:rPr lang="en-US" sz="1400" dirty="0">
                <a:ea typeface="Calibri" panose="020F0502020204030204" pitchFamily="34" charset="0"/>
                <a:cs typeface="Times New Roman" panose="02020603050405020304" pitchFamily="18" charset="0"/>
              </a:rPr>
              <a:t>		Red Mountain Rampage </a:t>
            </a:r>
            <a:r>
              <a:rPr lang="en-US" sz="1400" dirty="0" smtClean="0">
                <a:ea typeface="Calibri" panose="020F0502020204030204" pitchFamily="34" charset="0"/>
                <a:cs typeface="Times New Roman" panose="02020603050405020304" pitchFamily="18" charset="0"/>
              </a:rPr>
              <a:t>Invite</a:t>
            </a:r>
            <a:r>
              <a:rPr lang="en-US" sz="1400" dirty="0">
                <a:ea typeface="Calibri" panose="020F0502020204030204" pitchFamily="34" charset="0"/>
                <a:cs typeface="Times New Roman" panose="02020603050405020304" pitchFamily="18" charset="0"/>
              </a:rPr>
              <a:t>	</a:t>
            </a:r>
            <a:endParaRPr lang="en-US" sz="1400" dirty="0" smtClean="0">
              <a:ea typeface="Calibri" panose="020F0502020204030204" pitchFamily="34" charset="0"/>
              <a:cs typeface="Times New Roman" panose="02020603050405020304" pitchFamily="18" charset="0"/>
            </a:endParaRP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Mar. 11, 2025		Tri meet at HHS with </a:t>
            </a:r>
            <a:r>
              <a:rPr lang="en-US" sz="1400" dirty="0" err="1" smtClean="0">
                <a:ea typeface="Calibri" panose="020F0502020204030204" pitchFamily="34" charset="0"/>
                <a:cs typeface="Times New Roman" panose="02020603050405020304" pitchFamily="18" charset="0"/>
              </a:rPr>
              <a:t>Basha</a:t>
            </a:r>
            <a:r>
              <a:rPr lang="en-US" sz="1400" dirty="0" smtClean="0">
                <a:ea typeface="Calibri" panose="020F0502020204030204" pitchFamily="34" charset="0"/>
                <a:cs typeface="Times New Roman" panose="02020603050405020304" pitchFamily="18" charset="0"/>
              </a:rPr>
              <a:t> and Perry</a:t>
            </a: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Mar. 14, 2025		Devon Allen Invitational</a:t>
            </a:r>
            <a:r>
              <a:rPr lang="en-US" sz="1400" dirty="0">
                <a:ea typeface="Calibri" panose="020F0502020204030204" pitchFamily="34" charset="0"/>
                <a:cs typeface="Times New Roman" panose="02020603050405020304" pitchFamily="18" charset="0"/>
              </a:rPr>
              <a:t>	</a:t>
            </a:r>
            <a:endParaRPr lang="en-US" sz="1400" dirty="0" smtClean="0">
              <a:ea typeface="Calibri" panose="020F0502020204030204" pitchFamily="34" charset="0"/>
              <a:cs typeface="Times New Roman" panose="02020603050405020304" pitchFamily="18" charset="0"/>
            </a:endParaRP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Mar. 21-22, 2025</a:t>
            </a: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85th </a:t>
            </a:r>
            <a:r>
              <a:rPr lang="en-US" sz="1400" dirty="0">
                <a:ea typeface="Calibri" panose="020F0502020204030204" pitchFamily="34" charset="0"/>
                <a:cs typeface="Times New Roman" panose="02020603050405020304" pitchFamily="18" charset="0"/>
              </a:rPr>
              <a:t>Nike Chandler Rotary </a:t>
            </a:r>
            <a:r>
              <a:rPr lang="en-US" sz="1400" dirty="0" smtClean="0">
                <a:ea typeface="Calibri" panose="020F0502020204030204" pitchFamily="34" charset="0"/>
                <a:cs typeface="Times New Roman" panose="02020603050405020304" pitchFamily="18" charset="0"/>
              </a:rPr>
              <a:t>Invite</a:t>
            </a: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Mar. 26, 2025		Dual meet at Highland</a:t>
            </a: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Mar. 27-28, 2025</a:t>
            </a: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Fr. Harry Dutch Oliver Invitational</a:t>
            </a: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April 2, 2025		The Just Us Classic at South </a:t>
            </a:r>
            <a:r>
              <a:rPr lang="en-US" sz="1400" dirty="0" err="1" smtClean="0">
                <a:ea typeface="Calibri" panose="020F0502020204030204" pitchFamily="34" charset="0"/>
                <a:cs typeface="Times New Roman" panose="02020603050405020304" pitchFamily="18" charset="0"/>
              </a:rPr>
              <a:t>Mtn</a:t>
            </a:r>
            <a:endParaRPr lang="en-US" sz="1400" dirty="0" smtClean="0">
              <a:ea typeface="Calibri" panose="020F0502020204030204" pitchFamily="34" charset="0"/>
              <a:cs typeface="Times New Roman" panose="02020603050405020304" pitchFamily="18" charset="0"/>
            </a:endParaRP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April 5, 2025		Scottsdale Distance Classic at Saguaro</a:t>
            </a: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April 11, 2025		Puma Rise and Shine Invitational</a:t>
            </a:r>
            <a:endParaRPr lang="en-US" sz="1400" dirty="0">
              <a:ea typeface="Calibri" panose="020F0502020204030204" pitchFamily="34" charset="0"/>
              <a:cs typeface="Times New Roman" panose="02020603050405020304" pitchFamily="18" charset="0"/>
            </a:endParaRP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*April 11-12, 2025</a:t>
            </a: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Arcadia Invitational (CA)</a:t>
            </a:r>
            <a:endParaRPr lang="en-US" sz="1400" dirty="0">
              <a:ea typeface="Calibri" panose="020F0502020204030204" pitchFamily="34" charset="0"/>
              <a:cs typeface="Times New Roman" panose="02020603050405020304" pitchFamily="18" charset="0"/>
            </a:endParaRP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April 23, 2025</a:t>
            </a: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Chandler </a:t>
            </a:r>
            <a:r>
              <a:rPr lang="en-US" sz="1400" dirty="0">
                <a:ea typeface="Calibri" panose="020F0502020204030204" pitchFamily="34" charset="0"/>
                <a:cs typeface="Times New Roman" panose="02020603050405020304" pitchFamily="18" charset="0"/>
              </a:rPr>
              <a:t>City Meet </a:t>
            </a:r>
            <a:r>
              <a:rPr lang="en-US" sz="1400" dirty="0" smtClean="0">
                <a:ea typeface="Calibri" panose="020F0502020204030204" pitchFamily="34" charset="0"/>
                <a:cs typeface="Times New Roman" panose="02020603050405020304" pitchFamily="18" charset="0"/>
              </a:rPr>
              <a:t>(CHS)</a:t>
            </a: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April 29, 2025                </a:t>
            </a: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Seton Catholic Last Chance Qualifier</a:t>
            </a:r>
          </a:p>
          <a:p>
            <a:pPr>
              <a:lnSpc>
                <a:spcPct val="107000"/>
              </a:lnSpc>
              <a:spcAft>
                <a:spcPts val="600"/>
              </a:spcAft>
            </a:pPr>
            <a:r>
              <a:rPr lang="en-US" sz="1400" dirty="0">
                <a:ea typeface="Calibri" panose="020F0502020204030204" pitchFamily="34" charset="0"/>
                <a:cs typeface="Times New Roman" panose="02020603050405020304" pitchFamily="18" charset="0"/>
              </a:rPr>
              <a:t>	May 8</a:t>
            </a:r>
            <a:r>
              <a:rPr lang="en-US" sz="1400" dirty="0" smtClean="0">
                <a:ea typeface="Calibri" panose="020F0502020204030204" pitchFamily="34" charset="0"/>
                <a:cs typeface="Times New Roman" panose="02020603050405020304" pitchFamily="18" charset="0"/>
              </a:rPr>
              <a:t>, 10, 16, 17, 2025     AIA </a:t>
            </a:r>
            <a:r>
              <a:rPr lang="en-US" sz="1400" dirty="0">
                <a:ea typeface="Calibri" panose="020F0502020204030204" pitchFamily="34" charset="0"/>
                <a:cs typeface="Times New Roman" panose="02020603050405020304" pitchFamily="18" charset="0"/>
              </a:rPr>
              <a:t>Division I</a:t>
            </a:r>
            <a:r>
              <a:rPr lang="en-US" sz="1400" dirty="0" smtClean="0">
                <a:ea typeface="Calibri" panose="020F0502020204030204" pitchFamily="34" charset="0"/>
                <a:cs typeface="Times New Roman" panose="02020603050405020304" pitchFamily="18" charset="0"/>
              </a:rPr>
              <a:t> &amp; Open  State Championships</a:t>
            </a:r>
            <a:endParaRPr lang="en-US" sz="1400" dirty="0">
              <a:ea typeface="Calibri" panose="020F0502020204030204" pitchFamily="34" charset="0"/>
              <a:cs typeface="Times New Roman" panose="02020603050405020304" pitchFamily="18" charset="0"/>
            </a:endParaRP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May 23, 24, 2025	</a:t>
            </a: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Arizona </a:t>
            </a:r>
            <a:r>
              <a:rPr lang="en-US" sz="1400" dirty="0">
                <a:ea typeface="Calibri" panose="020F0502020204030204" pitchFamily="34" charset="0"/>
                <a:cs typeface="Times New Roman" panose="02020603050405020304" pitchFamily="18" charset="0"/>
              </a:rPr>
              <a:t>Multis State </a:t>
            </a:r>
            <a:r>
              <a:rPr lang="en-US" sz="1400" dirty="0" smtClean="0">
                <a:ea typeface="Calibri" panose="020F0502020204030204" pitchFamily="34" charset="0"/>
                <a:cs typeface="Times New Roman" panose="02020603050405020304" pitchFamily="18" charset="0"/>
              </a:rPr>
              <a:t>Championships</a:t>
            </a: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*To Be Determined</a:t>
            </a:r>
            <a:endParaRPr lang="en-US" sz="1400" dirty="0">
              <a:ea typeface="Calibri" panose="020F0502020204030204" pitchFamily="34" charset="0"/>
              <a:cs typeface="Times New Roman" panose="02020603050405020304" pitchFamily="18" charset="0"/>
            </a:endParaRPr>
          </a:p>
        </p:txBody>
      </p:sp>
      <p:sp>
        <p:nvSpPr>
          <p:cNvPr id="2" name="TextBox 1"/>
          <p:cNvSpPr txBox="1"/>
          <p:nvPr/>
        </p:nvSpPr>
        <p:spPr>
          <a:xfrm>
            <a:off x="1591054" y="1080345"/>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82272154"/>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mp:transition xmlns:mp="http://schemas.microsoft.com/office/mac/powerpoint/2008/main" spd="med"/>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6"/>
          <p:cNvSpPr/>
          <p:nvPr/>
        </p:nvSpPr>
        <p:spPr>
          <a:xfrm>
            <a:off x="1076960" y="1042220"/>
            <a:ext cx="10888898" cy="5016758"/>
          </a:xfrm>
          <a:prstGeom prst="rect">
            <a:avLst/>
          </a:prstGeom>
        </p:spPr>
        <p:txBody>
          <a:bodyPr wrap="square">
            <a:spAutoFit/>
          </a:bodyPr>
          <a:lstStyle/>
          <a:p>
            <a:pPr algn="ctr"/>
            <a:endParaRPr lang="en-US" sz="2000" dirty="0">
              <a:latin typeface="Tw Cen MT" panose="020B0602020104020603" pitchFamily="34" charset="0"/>
            </a:endParaRPr>
          </a:p>
          <a:p>
            <a:r>
              <a:rPr lang="en-US" sz="2000" b="1" u="sng" dirty="0">
                <a:latin typeface="Calibri" panose="020F0502020204030204" pitchFamily="34" charset="0"/>
                <a:cs typeface="Calibri" panose="020F0502020204030204" pitchFamily="34" charset="0"/>
              </a:rPr>
              <a:t>TYPICAL RUNNING ORDER OF EVENTS</a:t>
            </a:r>
            <a:r>
              <a:rPr lang="en-US" sz="2000" b="1" dirty="0">
                <a:latin typeface="Calibri" panose="020F0502020204030204" pitchFamily="34" charset="0"/>
                <a:cs typeface="Calibri" panose="020F0502020204030204" pitchFamily="34" charset="0"/>
              </a:rPr>
              <a:t>                                             </a:t>
            </a:r>
            <a:r>
              <a:rPr lang="en-US" sz="2000" b="1" u="sng" dirty="0">
                <a:latin typeface="Calibri" panose="020F0502020204030204" pitchFamily="34" charset="0"/>
                <a:cs typeface="Calibri" panose="020F0502020204030204" pitchFamily="34" charset="0"/>
              </a:rPr>
              <a:t>FIELD EVENTS</a:t>
            </a:r>
          </a:p>
          <a:p>
            <a:endParaRPr lang="en-US" sz="2000" dirty="0">
              <a:latin typeface="Calibri" panose="020F0502020204030204" pitchFamily="34" charset="0"/>
              <a:cs typeface="Calibri" panose="020F0502020204030204" pitchFamily="34" charset="0"/>
            </a:endParaRPr>
          </a:p>
          <a:p>
            <a:r>
              <a:rPr lang="en-US" sz="2000" b="1" i="1" dirty="0">
                <a:latin typeface="Calibri" panose="020F0502020204030204" pitchFamily="34" charset="0"/>
                <a:cs typeface="Calibri" panose="020F0502020204030204" pitchFamily="34" charset="0"/>
              </a:rPr>
              <a:t>BOYS </a:t>
            </a:r>
            <a:r>
              <a:rPr lang="en-US" sz="2000" dirty="0">
                <a:latin typeface="Calibri" panose="020F0502020204030204" pitchFamily="34" charset="0"/>
                <a:cs typeface="Calibri" panose="020F0502020204030204" pitchFamily="34" charset="0"/>
              </a:rPr>
              <a:t>				   </a:t>
            </a:r>
            <a:r>
              <a:rPr lang="en-US" sz="2000" b="1" i="1" dirty="0">
                <a:latin typeface="Calibri" panose="020F0502020204030204" pitchFamily="34" charset="0"/>
                <a:cs typeface="Calibri" panose="020F0502020204030204" pitchFamily="34" charset="0"/>
              </a:rPr>
              <a:t>GIRLS</a:t>
            </a:r>
          </a:p>
          <a:p>
            <a:r>
              <a:rPr lang="en-US" sz="2000" dirty="0">
                <a:latin typeface="Calibri" panose="020F0502020204030204" pitchFamily="34" charset="0"/>
                <a:cs typeface="Calibri" panose="020F0502020204030204" pitchFamily="34" charset="0"/>
              </a:rPr>
              <a:t>4x800-meter Relay	   4x800-meter Relay                                       Discus Throw </a:t>
            </a:r>
          </a:p>
          <a:p>
            <a:r>
              <a:rPr lang="en-US" sz="2000" dirty="0">
                <a:latin typeface="Calibri" panose="020F0502020204030204" pitchFamily="34" charset="0"/>
                <a:cs typeface="Calibri" panose="020F0502020204030204" pitchFamily="34" charset="0"/>
              </a:rPr>
              <a:t>110-meter HH 		   100-meter HH 					            Shot Put</a:t>
            </a:r>
          </a:p>
          <a:p>
            <a:r>
              <a:rPr lang="en-US" sz="2000" dirty="0">
                <a:latin typeface="Calibri" panose="020F0502020204030204" pitchFamily="34" charset="0"/>
                <a:cs typeface="Calibri" panose="020F0502020204030204" pitchFamily="34" charset="0"/>
              </a:rPr>
              <a:t>100-meter Dash	 	   100-meter Dash                                            High Jump</a:t>
            </a:r>
          </a:p>
          <a:p>
            <a:r>
              <a:rPr lang="en-US" sz="2000" dirty="0">
                <a:latin typeface="Calibri" panose="020F0502020204030204" pitchFamily="34" charset="0"/>
                <a:cs typeface="Calibri" panose="020F0502020204030204" pitchFamily="34" charset="0"/>
              </a:rPr>
              <a:t>4x200-meter Relay	   4x200-meter Relay                                       Long Jump</a:t>
            </a:r>
          </a:p>
          <a:p>
            <a:r>
              <a:rPr lang="en-US" sz="2000" dirty="0">
                <a:latin typeface="Calibri" panose="020F0502020204030204" pitchFamily="34" charset="0"/>
                <a:cs typeface="Calibri" panose="020F0502020204030204" pitchFamily="34" charset="0"/>
              </a:rPr>
              <a:t>1600-meter Run 	 	   1600-meter Run                                            Triple Jump</a:t>
            </a:r>
          </a:p>
          <a:p>
            <a:r>
              <a:rPr lang="en-US" sz="2000" dirty="0">
                <a:latin typeface="Calibri" panose="020F0502020204030204" pitchFamily="34" charset="0"/>
                <a:cs typeface="Calibri" panose="020F0502020204030204" pitchFamily="34" charset="0"/>
              </a:rPr>
              <a:t>4x100-meter Relay  	   4x100-meter Relay                                        Pole Vault</a:t>
            </a:r>
          </a:p>
          <a:p>
            <a:r>
              <a:rPr lang="en-US" sz="2000" dirty="0">
                <a:latin typeface="Calibri" panose="020F0502020204030204" pitchFamily="34" charset="0"/>
                <a:cs typeface="Calibri" panose="020F0502020204030204" pitchFamily="34" charset="0"/>
              </a:rPr>
              <a:t>400-meter Dash 	 	   400-meter Dash                                             Javelin</a:t>
            </a:r>
          </a:p>
          <a:p>
            <a:r>
              <a:rPr lang="en-US" sz="2000" dirty="0">
                <a:latin typeface="Calibri" panose="020F0502020204030204" pitchFamily="34" charset="0"/>
                <a:cs typeface="Calibri" panose="020F0502020204030204" pitchFamily="34" charset="0"/>
              </a:rPr>
              <a:t>300-meter IH 	 	   300-meter LH  </a:t>
            </a:r>
          </a:p>
          <a:p>
            <a:r>
              <a:rPr lang="en-US" sz="2000" dirty="0">
                <a:latin typeface="Calibri" panose="020F0502020204030204" pitchFamily="34" charset="0"/>
                <a:cs typeface="Calibri" panose="020F0502020204030204" pitchFamily="34" charset="0"/>
              </a:rPr>
              <a:t>800-meter Run 	 	   800-meter Run</a:t>
            </a:r>
          </a:p>
          <a:p>
            <a:r>
              <a:rPr lang="en-US" sz="2000" dirty="0">
                <a:latin typeface="Calibri" panose="020F0502020204030204" pitchFamily="34" charset="0"/>
                <a:cs typeface="Calibri" panose="020F0502020204030204" pitchFamily="34" charset="0"/>
              </a:rPr>
              <a:t>200-meter Dash	 	   200-meter Dash  </a:t>
            </a:r>
          </a:p>
          <a:p>
            <a:r>
              <a:rPr lang="en-US" sz="2000" dirty="0">
                <a:latin typeface="Calibri" panose="020F0502020204030204" pitchFamily="34" charset="0"/>
                <a:cs typeface="Calibri" panose="020F0502020204030204" pitchFamily="34" charset="0"/>
              </a:rPr>
              <a:t>3200-meter Run 	 	   3200-meter Run  </a:t>
            </a:r>
          </a:p>
          <a:p>
            <a:r>
              <a:rPr lang="en-US" sz="2000" dirty="0">
                <a:latin typeface="Calibri" panose="020F0502020204030204" pitchFamily="34" charset="0"/>
                <a:cs typeface="Calibri" panose="020F0502020204030204" pitchFamily="34" charset="0"/>
              </a:rPr>
              <a:t>4x400-meter Relay	   4x400-meter Relay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50007471"/>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spd="med" p14:dur="700">
        <p:fade/>
      </p:transition>
    </mc:Choice>
    <mc:Fallback>
      <mp:transition xmlns:mp="http://schemas.microsoft.com/office/mac/powerpoint/2008/main" spd="med"/>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xmlns:a="http://schemas.openxmlformats.org/drawingml/2006/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xmlns:a="http://schemas.openxmlformats.org/drawingml/2006/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51122</TotalTime>
  <Words>3999</Words>
  <Application>Microsoft Macintosh PowerPoint</Application>
  <PresentationFormat>Custom</PresentationFormat>
  <Paragraphs>302</Paragraphs>
  <Slides>19</Slides>
  <Notes>2</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Office Theme</vt:lpstr>
      <vt:lpstr>Acrobat Document</vt:lpstr>
      <vt:lpstr>         HAMILTON HUSKIES TRACK &amp; FIELD</vt:lpstr>
      <vt:lpstr>Hamilton Track &amp; Field Philosophy &amp; Goals </vt:lpstr>
      <vt:lpstr>Slide 3</vt:lpstr>
      <vt:lpstr>Slide 4</vt:lpstr>
      <vt:lpstr>Slide 5</vt:lpstr>
      <vt:lpstr>IMPORTANT INFORMATION AND UPDATES!</vt:lpstr>
      <vt:lpstr>Preparing for Meets</vt:lpstr>
      <vt:lpstr>Slide 8</vt:lpstr>
      <vt:lpstr>Slide 9</vt:lpstr>
      <vt:lpstr>Slide 10</vt:lpstr>
      <vt:lpstr>WHAT WE NEED/WISH LIST</vt:lpstr>
      <vt:lpstr>Fees    </vt:lpstr>
      <vt:lpstr>BOOSTER CLUB OFFICERS</vt:lpstr>
      <vt:lpstr>Husky Team &amp; Fan Gear</vt:lpstr>
      <vt:lpstr>Volunteers Needed – All Dates Tentative! Sign Up Genius Links will be sent out</vt:lpstr>
      <vt:lpstr>FUNDRAISING We will continue to have as many fundraisers as possible to help build this program with the proper and up to date equipment and tools needed to maximize every athletes potential on the field.   Funds are raised to provide equipment, athlete meals at Invitationals, Travel for Out of Town Meets, Team Events, Uniforms, Senior Dinner, Awards, Banquet </vt:lpstr>
      <vt:lpstr>Slide 17</vt:lpstr>
      <vt:lpstr>Easy ways to support our Track Program!  Tax Credit &amp; Fry’s Card Program  </vt:lpstr>
      <vt:lpstr>Frequently Asked Questions &amp; Answers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HAMITON HUSKIES TRACK AND FIELD</dc:title>
  <dc:creator>Gregory Parzych</dc:creator>
  <cp:lastModifiedBy>Pam Parzych</cp:lastModifiedBy>
  <cp:revision>298</cp:revision>
  <cp:lastPrinted>2019-01-19T19:51:12Z</cp:lastPrinted>
  <dcterms:created xsi:type="dcterms:W3CDTF">2025-01-28T02:24:39Z</dcterms:created>
  <dcterms:modified xsi:type="dcterms:W3CDTF">2025-01-28T02:25:37Z</dcterms:modified>
</cp:coreProperties>
</file>